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8" r:id="rId2"/>
    <p:sldId id="260" r:id="rId3"/>
    <p:sldId id="267" r:id="rId4"/>
    <p:sldId id="268" r:id="rId5"/>
    <p:sldId id="278" r:id="rId6"/>
    <p:sldId id="277" r:id="rId7"/>
    <p:sldId id="262" r:id="rId8"/>
    <p:sldId id="276" r:id="rId9"/>
    <p:sldId id="281" r:id="rId10"/>
    <p:sldId id="279" r:id="rId11"/>
    <p:sldId id="280" r:id="rId12"/>
    <p:sldId id="283" r:id="rId13"/>
    <p:sldId id="282" r:id="rId14"/>
    <p:sldId id="261" r:id="rId15"/>
    <p:sldId id="275" r:id="rId16"/>
    <p:sldId id="292" r:id="rId17"/>
    <p:sldId id="286" r:id="rId18"/>
    <p:sldId id="291" r:id="rId19"/>
    <p:sldId id="285" r:id="rId20"/>
    <p:sldId id="284" r:id="rId21"/>
    <p:sldId id="274" r:id="rId22"/>
    <p:sldId id="288" r:id="rId23"/>
    <p:sldId id="289" r:id="rId24"/>
    <p:sldId id="290" r:id="rId25"/>
    <p:sldId id="273" r:id="rId26"/>
    <p:sldId id="272" r:id="rId27"/>
    <p:sldId id="293" r:id="rId28"/>
    <p:sldId id="294" r:id="rId29"/>
    <p:sldId id="271" r:id="rId30"/>
    <p:sldId id="270" r:id="rId31"/>
    <p:sldId id="26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0" autoAdjust="0"/>
  </p:normalViewPr>
  <p:slideViewPr>
    <p:cSldViewPr>
      <p:cViewPr varScale="1">
        <p:scale>
          <a:sx n="66" d="100"/>
          <a:sy n="66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A32D27-083E-4055-B4B2-28E4D37621F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B8F365-A56B-4C08-9A5C-12A7B543B5C3}">
      <dgm:prSet phldrT="[Text]" custT="1"/>
      <dgm:spPr/>
      <dgm:t>
        <a:bodyPr/>
        <a:lstStyle/>
        <a:p>
          <a:r>
            <a:rPr lang="en-US" sz="2400" b="1" dirty="0" smtClean="0"/>
            <a:t>Geneseo Website</a:t>
          </a:r>
          <a:endParaRPr lang="en-US" sz="2400" b="1" dirty="0"/>
        </a:p>
      </dgm:t>
    </dgm:pt>
    <dgm:pt modelId="{A49DF508-3FB7-4763-ADD5-4BE6D969949A}" type="parTrans" cxnId="{3B18A23A-8823-44EF-B21D-1D4BF3133B6F}">
      <dgm:prSet/>
      <dgm:spPr/>
      <dgm:t>
        <a:bodyPr/>
        <a:lstStyle/>
        <a:p>
          <a:endParaRPr lang="en-US" sz="2400"/>
        </a:p>
      </dgm:t>
    </dgm:pt>
    <dgm:pt modelId="{088F0C10-D196-405B-B5DD-53B4B393B86F}" type="sibTrans" cxnId="{3B18A23A-8823-44EF-B21D-1D4BF3133B6F}">
      <dgm:prSet/>
      <dgm:spPr/>
      <dgm:t>
        <a:bodyPr/>
        <a:lstStyle/>
        <a:p>
          <a:endParaRPr lang="en-US" sz="2400"/>
        </a:p>
      </dgm:t>
    </dgm:pt>
    <dgm:pt modelId="{6E1C32DE-EEF4-4229-8A6D-64D56BF3BCD7}">
      <dgm:prSet phldrT="[Text]" custT="1"/>
      <dgm:spPr/>
      <dgm:t>
        <a:bodyPr/>
        <a:lstStyle/>
        <a:p>
          <a:r>
            <a:rPr lang="en-US" sz="2400" dirty="0" smtClean="0"/>
            <a:t>Main Site</a:t>
          </a:r>
          <a:endParaRPr lang="en-US" sz="2400" dirty="0"/>
        </a:p>
      </dgm:t>
    </dgm:pt>
    <dgm:pt modelId="{3D18EBAA-2D6B-417C-AAD9-D8E93CD70176}" type="parTrans" cxnId="{5B0F28F9-1763-4307-AE41-219AA0EDB71D}">
      <dgm:prSet/>
      <dgm:spPr/>
      <dgm:t>
        <a:bodyPr/>
        <a:lstStyle/>
        <a:p>
          <a:endParaRPr lang="en-US" sz="2400"/>
        </a:p>
      </dgm:t>
    </dgm:pt>
    <dgm:pt modelId="{B77968AA-D997-43C4-BCF3-CC756AFDF69D}" type="sibTrans" cxnId="{5B0F28F9-1763-4307-AE41-219AA0EDB71D}">
      <dgm:prSet/>
      <dgm:spPr/>
      <dgm:t>
        <a:bodyPr/>
        <a:lstStyle/>
        <a:p>
          <a:endParaRPr lang="en-US" sz="2400"/>
        </a:p>
      </dgm:t>
    </dgm:pt>
    <dgm:pt modelId="{DF873EBB-D416-40A1-9AFF-014052A1BAD5}">
      <dgm:prSet phldrT="[Text]" custT="1"/>
      <dgm:spPr/>
      <dgm:t>
        <a:bodyPr/>
        <a:lstStyle/>
        <a:p>
          <a:r>
            <a:rPr lang="en-US" sz="2400" dirty="0" smtClean="0"/>
            <a:t>Sub sites</a:t>
          </a:r>
          <a:endParaRPr lang="en-US" sz="2400" dirty="0"/>
        </a:p>
      </dgm:t>
    </dgm:pt>
    <dgm:pt modelId="{3B7F37E0-E9F6-4E36-8D28-E9036F6C2C33}" type="parTrans" cxnId="{F66EE75B-4EC4-4805-B450-622A96212A6A}">
      <dgm:prSet/>
      <dgm:spPr/>
      <dgm:t>
        <a:bodyPr/>
        <a:lstStyle/>
        <a:p>
          <a:endParaRPr lang="en-US" sz="2400"/>
        </a:p>
      </dgm:t>
    </dgm:pt>
    <dgm:pt modelId="{4CD95759-1EFC-4C09-B1A8-E9C35F87B067}" type="sibTrans" cxnId="{F66EE75B-4EC4-4805-B450-622A96212A6A}">
      <dgm:prSet/>
      <dgm:spPr/>
      <dgm:t>
        <a:bodyPr/>
        <a:lstStyle/>
        <a:p>
          <a:endParaRPr lang="en-US" sz="2400"/>
        </a:p>
      </dgm:t>
    </dgm:pt>
    <dgm:pt modelId="{4BE5E8A9-F4BF-444E-977F-0ADB48B469AB}">
      <dgm:prSet phldrT="[Text]" custT="1"/>
      <dgm:spPr/>
      <dgm:t>
        <a:bodyPr/>
        <a:lstStyle/>
        <a:p>
          <a:r>
            <a:rPr lang="en-US" sz="2400" dirty="0" smtClean="0"/>
            <a:t>Departments, Offices etc. </a:t>
          </a:r>
          <a:endParaRPr lang="en-US" sz="2400" dirty="0"/>
        </a:p>
      </dgm:t>
    </dgm:pt>
    <dgm:pt modelId="{5B6D87C7-9781-4BA8-9A6C-3E0C3A4F5773}" type="parTrans" cxnId="{DBF32426-F6DC-405C-B785-8370F0A8C3A8}">
      <dgm:prSet/>
      <dgm:spPr/>
      <dgm:t>
        <a:bodyPr/>
        <a:lstStyle/>
        <a:p>
          <a:endParaRPr lang="en-US" sz="2400"/>
        </a:p>
      </dgm:t>
    </dgm:pt>
    <dgm:pt modelId="{2C700A9A-BACF-4B21-97DD-4214ED805C5F}" type="sibTrans" cxnId="{DBF32426-F6DC-405C-B785-8370F0A8C3A8}">
      <dgm:prSet/>
      <dgm:spPr/>
      <dgm:t>
        <a:bodyPr/>
        <a:lstStyle/>
        <a:p>
          <a:endParaRPr lang="en-US" sz="2400"/>
        </a:p>
      </dgm:t>
    </dgm:pt>
    <dgm:pt modelId="{96E168C5-E6C1-4BEA-BF79-533D0AC3073E}">
      <dgm:prSet phldrT="[Text]" custT="1"/>
      <dgm:spPr/>
      <dgm:t>
        <a:bodyPr/>
        <a:lstStyle/>
        <a:p>
          <a:r>
            <a:rPr lang="en-US" sz="2400" b="1" dirty="0" smtClean="0"/>
            <a:t>Drupal 6</a:t>
          </a:r>
          <a:endParaRPr lang="en-US" sz="2400" b="1" dirty="0"/>
        </a:p>
      </dgm:t>
    </dgm:pt>
    <dgm:pt modelId="{A4FDEAB3-FC71-4202-A095-EADE81EF0219}" type="parTrans" cxnId="{8C723F38-6C3C-4293-ABEB-0BB75CC79048}">
      <dgm:prSet/>
      <dgm:spPr/>
      <dgm:t>
        <a:bodyPr/>
        <a:lstStyle/>
        <a:p>
          <a:endParaRPr lang="en-US" sz="2400"/>
        </a:p>
      </dgm:t>
    </dgm:pt>
    <dgm:pt modelId="{F34F41FF-A1D9-4AD0-A0F2-88FBD0409D2F}" type="sibTrans" cxnId="{8C723F38-6C3C-4293-ABEB-0BB75CC79048}">
      <dgm:prSet/>
      <dgm:spPr/>
      <dgm:t>
        <a:bodyPr/>
        <a:lstStyle/>
        <a:p>
          <a:endParaRPr lang="en-US" sz="2400"/>
        </a:p>
      </dgm:t>
    </dgm:pt>
    <dgm:pt modelId="{4BB4146E-870D-450E-AE97-37A371818B3A}">
      <dgm:prSet phldrT="[Text]" custT="1"/>
      <dgm:spPr/>
      <dgm:t>
        <a:bodyPr/>
        <a:lstStyle/>
        <a:p>
          <a:r>
            <a:rPr lang="en-US" sz="2400" dirty="0" smtClean="0"/>
            <a:t>Linux Apache Mysql PHP</a:t>
          </a:r>
          <a:endParaRPr lang="en-US" sz="2400" dirty="0"/>
        </a:p>
      </dgm:t>
    </dgm:pt>
    <dgm:pt modelId="{5F9B0E19-CFBC-4540-89B2-3F09D15CF2E2}" type="parTrans" cxnId="{3ACA1CB0-7F5E-4B26-9074-98306F5DAE90}">
      <dgm:prSet/>
      <dgm:spPr/>
      <dgm:t>
        <a:bodyPr/>
        <a:lstStyle/>
        <a:p>
          <a:endParaRPr lang="en-US" sz="2400"/>
        </a:p>
      </dgm:t>
    </dgm:pt>
    <dgm:pt modelId="{A227C4E0-7F81-45A6-9108-DBACF8FF28F9}" type="sibTrans" cxnId="{3ACA1CB0-7F5E-4B26-9074-98306F5DAE90}">
      <dgm:prSet/>
      <dgm:spPr/>
      <dgm:t>
        <a:bodyPr/>
        <a:lstStyle/>
        <a:p>
          <a:endParaRPr lang="en-US" sz="2400"/>
        </a:p>
      </dgm:t>
    </dgm:pt>
    <dgm:pt modelId="{3E938D9C-3A1C-424B-A2B3-E12B9B1F38C0}">
      <dgm:prSet phldrT="[Text]" custT="1"/>
      <dgm:spPr/>
      <dgm:t>
        <a:bodyPr/>
        <a:lstStyle/>
        <a:p>
          <a:r>
            <a:rPr lang="en-US" sz="2400" dirty="0" smtClean="0"/>
            <a:t>Loading Balance </a:t>
          </a:r>
          <a:br>
            <a:rPr lang="en-US" sz="2400" dirty="0" smtClean="0"/>
          </a:br>
          <a:r>
            <a:rPr lang="en-US" sz="2400" dirty="0" smtClean="0"/>
            <a:t>(www1, </a:t>
          </a:r>
          <a:r>
            <a:rPr lang="en-US" sz="2400" dirty="0" smtClean="0"/>
            <a:t>www2</a:t>
          </a:r>
          <a:r>
            <a:rPr lang="en-US" sz="2400" dirty="0" smtClean="0"/>
            <a:t>, www3) </a:t>
          </a:r>
          <a:endParaRPr lang="en-US" sz="2400" dirty="0"/>
        </a:p>
      </dgm:t>
    </dgm:pt>
    <dgm:pt modelId="{E71977F0-C842-4767-BFF3-E97F4E46E9CE}" type="parTrans" cxnId="{91F6A510-A332-4E83-8F96-BDC776A2B4CD}">
      <dgm:prSet/>
      <dgm:spPr/>
      <dgm:t>
        <a:bodyPr/>
        <a:lstStyle/>
        <a:p>
          <a:endParaRPr lang="en-US" sz="2400"/>
        </a:p>
      </dgm:t>
    </dgm:pt>
    <dgm:pt modelId="{18203C7D-7600-48B4-85F7-6EA90B2926EF}" type="sibTrans" cxnId="{91F6A510-A332-4E83-8F96-BDC776A2B4CD}">
      <dgm:prSet/>
      <dgm:spPr/>
      <dgm:t>
        <a:bodyPr/>
        <a:lstStyle/>
        <a:p>
          <a:endParaRPr lang="en-US" sz="2400"/>
        </a:p>
      </dgm:t>
    </dgm:pt>
    <dgm:pt modelId="{FB36BE6E-9B8F-47B5-BE8E-4D49D0301F2F}">
      <dgm:prSet phldrT="[Text]" custT="1"/>
      <dgm:spPr/>
      <dgm:t>
        <a:bodyPr/>
        <a:lstStyle/>
        <a:p>
          <a:r>
            <a:rPr lang="en-US" sz="2400" dirty="0" smtClean="0"/>
            <a:t>LDAP Authentication</a:t>
          </a:r>
          <a:endParaRPr lang="en-US" sz="2400" dirty="0"/>
        </a:p>
      </dgm:t>
    </dgm:pt>
    <dgm:pt modelId="{16830587-2412-45F1-B7C6-C5AA0969BFF3}" type="parTrans" cxnId="{331D095F-3A1A-4970-BF00-B76C3B7846BD}">
      <dgm:prSet/>
      <dgm:spPr/>
      <dgm:t>
        <a:bodyPr/>
        <a:lstStyle/>
        <a:p>
          <a:endParaRPr lang="en-US" sz="2400"/>
        </a:p>
      </dgm:t>
    </dgm:pt>
    <dgm:pt modelId="{3F98862D-9713-4289-8835-B1FC8E673E8A}" type="sibTrans" cxnId="{331D095F-3A1A-4970-BF00-B76C3B7846BD}">
      <dgm:prSet/>
      <dgm:spPr/>
      <dgm:t>
        <a:bodyPr/>
        <a:lstStyle/>
        <a:p>
          <a:endParaRPr lang="en-US" sz="2400"/>
        </a:p>
      </dgm:t>
    </dgm:pt>
    <dgm:pt modelId="{EFF85396-DF03-40E3-8E5A-4BB02FEFB965}">
      <dgm:prSet phldrT="[Text]" custT="1"/>
      <dgm:spPr/>
      <dgm:t>
        <a:bodyPr/>
        <a:lstStyle/>
        <a:p>
          <a:r>
            <a:rPr lang="en-US" sz="2400" dirty="0" smtClean="0"/>
            <a:t>Sub Sites Permission and Access Control</a:t>
          </a:r>
          <a:endParaRPr lang="en-US" sz="2400" dirty="0"/>
        </a:p>
      </dgm:t>
    </dgm:pt>
    <dgm:pt modelId="{6890459B-B8F3-4F6C-9B4B-CA1AE8EA6B5C}" type="parTrans" cxnId="{DC81F1D3-72BD-4569-A5AD-D31AC63EA033}">
      <dgm:prSet/>
      <dgm:spPr/>
      <dgm:t>
        <a:bodyPr/>
        <a:lstStyle/>
        <a:p>
          <a:endParaRPr lang="en-US" sz="2400"/>
        </a:p>
      </dgm:t>
    </dgm:pt>
    <dgm:pt modelId="{B2967B1D-4B48-455A-945A-0CD162A74491}" type="sibTrans" cxnId="{DC81F1D3-72BD-4569-A5AD-D31AC63EA033}">
      <dgm:prSet/>
      <dgm:spPr/>
      <dgm:t>
        <a:bodyPr/>
        <a:lstStyle/>
        <a:p>
          <a:endParaRPr lang="en-US" sz="2400"/>
        </a:p>
      </dgm:t>
    </dgm:pt>
    <dgm:pt modelId="{8BF324D8-2D38-4128-A505-00B1AF6B9FB3}" type="pres">
      <dgm:prSet presAssocID="{57A32D27-083E-4055-B4B2-28E4D37621F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DC980717-8740-4C96-B38A-8C74606D6C2F}" type="pres">
      <dgm:prSet presAssocID="{57A32D27-083E-4055-B4B2-28E4D37621F6}" presName="pyramid" presStyleLbl="node1" presStyleIdx="0" presStyleCnt="1" custScaleX="116507" custLinFactNeighborX="14983"/>
      <dgm:spPr/>
    </dgm:pt>
    <dgm:pt modelId="{E4BBC897-16F3-4F47-952A-B9BAA7693929}" type="pres">
      <dgm:prSet presAssocID="{57A32D27-083E-4055-B4B2-28E4D37621F6}" presName="theList" presStyleCnt="0"/>
      <dgm:spPr/>
    </dgm:pt>
    <dgm:pt modelId="{A68F1845-586B-403B-BA87-904EE6257FA6}" type="pres">
      <dgm:prSet presAssocID="{9AB8F365-A56B-4C08-9A5C-12A7B543B5C3}" presName="aNode" presStyleLbl="fgAcc1" presStyleIdx="0" presStyleCnt="9" custScaleY="208671" custLinFactY="-110722" custLinFactNeighborX="-24315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164C7-F4E2-4DC1-ACCB-810020AE426C}" type="pres">
      <dgm:prSet presAssocID="{9AB8F365-A56B-4C08-9A5C-12A7B543B5C3}" presName="aSpace" presStyleCnt="0"/>
      <dgm:spPr/>
    </dgm:pt>
    <dgm:pt modelId="{3F828BD5-94F1-4BE3-A0EB-C80791A11FC9}" type="pres">
      <dgm:prSet presAssocID="{6E1C32DE-EEF4-4229-8A6D-64D56BF3BCD7}" presName="aNode" presStyleLbl="fgAcc1" presStyleIdx="1" presStyleCnt="9" custScaleY="166600" custLinFactY="-12469" custLinFactNeighborX="-2431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C0BD2-EA44-4796-9AFE-8FC3A57355B2}" type="pres">
      <dgm:prSet presAssocID="{6E1C32DE-EEF4-4229-8A6D-64D56BF3BCD7}" presName="aSpace" presStyleCnt="0"/>
      <dgm:spPr/>
    </dgm:pt>
    <dgm:pt modelId="{C353943D-9AD7-4494-B30A-F7382A4CE254}" type="pres">
      <dgm:prSet presAssocID="{DF873EBB-D416-40A1-9AFF-014052A1BAD5}" presName="aNode" presStyleLbl="fgAcc1" presStyleIdx="2" presStyleCnt="9" custScaleY="188195" custLinFactNeighborX="-72445" custLinFactNeighborY="-107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D84B2C-5CCA-4AA4-A4BE-84D5D3DE4D41}" type="pres">
      <dgm:prSet presAssocID="{DF873EBB-D416-40A1-9AFF-014052A1BAD5}" presName="aSpace" presStyleCnt="0"/>
      <dgm:spPr/>
    </dgm:pt>
    <dgm:pt modelId="{5591FA45-7F89-4FE8-99CC-9CC938652607}" type="pres">
      <dgm:prSet presAssocID="{4BE5E8A9-F4BF-444E-977F-0ADB48B469AB}" presName="aNode" presStyleLbl="fgAcc1" presStyleIdx="3" presStyleCnt="9" custScaleX="101370" custScaleY="176500" custLinFactY="-179158" custLinFactNeighborX="26950" custLinFactNeighborY="-2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731C1-C552-4426-A393-46F8A6E028D3}" type="pres">
      <dgm:prSet presAssocID="{4BE5E8A9-F4BF-444E-977F-0ADB48B469AB}" presName="aSpace" presStyleCnt="0"/>
      <dgm:spPr/>
    </dgm:pt>
    <dgm:pt modelId="{DA4495A1-A3E2-4F3C-981E-3C60682192EB}" type="pres">
      <dgm:prSet presAssocID="{3E938D9C-3A1C-424B-A2B3-E12B9B1F38C0}" presName="aNode" presStyleLbl="fgAcc1" presStyleIdx="4" presStyleCnt="9" custScaleX="114963" custScaleY="352275" custLinFactY="249458" custLinFactNeighborX="-69520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C7193-B486-4DDC-B1A1-578B5793001E}" type="pres">
      <dgm:prSet presAssocID="{3E938D9C-3A1C-424B-A2B3-E12B9B1F38C0}" presName="aSpace" presStyleCnt="0"/>
      <dgm:spPr/>
    </dgm:pt>
    <dgm:pt modelId="{6F618996-E8DF-42D8-9D24-86349C7141E5}" type="pres">
      <dgm:prSet presAssocID="{FB36BE6E-9B8F-47B5-BE8E-4D49D0301F2F}" presName="aNode" presStyleLbl="fgAcc1" presStyleIdx="5" presStyleCnt="9" custScaleY="151216" custLinFactY="11700" custLinFactNeighborX="4006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D03304-E624-490B-90CD-BA54114A2BF0}" type="pres">
      <dgm:prSet presAssocID="{FB36BE6E-9B8F-47B5-BE8E-4D49D0301F2F}" presName="aSpace" presStyleCnt="0"/>
      <dgm:spPr/>
    </dgm:pt>
    <dgm:pt modelId="{28A77A14-733F-4B19-B5B4-03302D9A95A7}" type="pres">
      <dgm:prSet presAssocID="{96E168C5-E6C1-4BEA-BF79-533D0AC3073E}" presName="aNode" presStyleLbl="fgAcc1" presStyleIdx="6" presStyleCnt="9" custScaleY="181769" custLinFactY="200000" custLinFactNeighborX="-27371" custLinFactNeighborY="2763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02528-8856-4F9C-9A68-D96EA9DB9E63}" type="pres">
      <dgm:prSet presAssocID="{96E168C5-E6C1-4BEA-BF79-533D0AC3073E}" presName="aSpace" presStyleCnt="0"/>
      <dgm:spPr/>
    </dgm:pt>
    <dgm:pt modelId="{63E2E18C-C30A-4254-821A-B103C1148A8B}" type="pres">
      <dgm:prSet presAssocID="{4BB4146E-870D-450E-AE97-37A371818B3A}" presName="aNode" presStyleLbl="fgAcc1" presStyleIdx="7" presStyleCnt="9" custScaleX="165542" custScaleY="266666" custLinFactY="240820" custLinFactNeighborX="-27371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812841-2884-4BDA-9677-5A696D83AE18}" type="pres">
      <dgm:prSet presAssocID="{4BB4146E-870D-450E-AE97-37A371818B3A}" presName="aSpace" presStyleCnt="0"/>
      <dgm:spPr/>
    </dgm:pt>
    <dgm:pt modelId="{E8AD280A-4079-4F5C-98A3-8E40E2ED610A}" type="pres">
      <dgm:prSet presAssocID="{EFF85396-DF03-40E3-8E5A-4BB02FEFB965}" presName="aNode" presStyleLbl="fgAcc1" presStyleIdx="8" presStyleCnt="9" custScaleX="184300" custScaleY="179426" custLinFactY="-964032" custLinFactNeighborX="-15885" custLinFactNeighborY="-1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851B37-FD22-4E27-BE07-11A1AFD15FDF}" type="pres">
      <dgm:prSet presAssocID="{EFF85396-DF03-40E3-8E5A-4BB02FEFB965}" presName="aSpace" presStyleCnt="0"/>
      <dgm:spPr/>
    </dgm:pt>
  </dgm:ptLst>
  <dgm:cxnLst>
    <dgm:cxn modelId="{5EF3C16A-6EA1-425A-BD1A-3A16AAA71399}" type="presOf" srcId="{6E1C32DE-EEF4-4229-8A6D-64D56BF3BCD7}" destId="{3F828BD5-94F1-4BE3-A0EB-C80791A11FC9}" srcOrd="0" destOrd="0" presId="urn:microsoft.com/office/officeart/2005/8/layout/pyramid2"/>
    <dgm:cxn modelId="{331D095F-3A1A-4970-BF00-B76C3B7846BD}" srcId="{57A32D27-083E-4055-B4B2-28E4D37621F6}" destId="{FB36BE6E-9B8F-47B5-BE8E-4D49D0301F2F}" srcOrd="5" destOrd="0" parTransId="{16830587-2412-45F1-B7C6-C5AA0969BFF3}" sibTransId="{3F98862D-9713-4289-8835-B1FC8E673E8A}"/>
    <dgm:cxn modelId="{91F6A510-A332-4E83-8F96-BDC776A2B4CD}" srcId="{57A32D27-083E-4055-B4B2-28E4D37621F6}" destId="{3E938D9C-3A1C-424B-A2B3-E12B9B1F38C0}" srcOrd="4" destOrd="0" parTransId="{E71977F0-C842-4767-BFF3-E97F4E46E9CE}" sibTransId="{18203C7D-7600-48B4-85F7-6EA90B2926EF}"/>
    <dgm:cxn modelId="{281B571B-E85E-4654-8CDA-3C5196F31926}" type="presOf" srcId="{DF873EBB-D416-40A1-9AFF-014052A1BAD5}" destId="{C353943D-9AD7-4494-B30A-F7382A4CE254}" srcOrd="0" destOrd="0" presId="urn:microsoft.com/office/officeart/2005/8/layout/pyramid2"/>
    <dgm:cxn modelId="{DC81F1D3-72BD-4569-A5AD-D31AC63EA033}" srcId="{57A32D27-083E-4055-B4B2-28E4D37621F6}" destId="{EFF85396-DF03-40E3-8E5A-4BB02FEFB965}" srcOrd="8" destOrd="0" parTransId="{6890459B-B8F3-4F6C-9B4B-CA1AE8EA6B5C}" sibTransId="{B2967B1D-4B48-455A-945A-0CD162A74491}"/>
    <dgm:cxn modelId="{8C723F38-6C3C-4293-ABEB-0BB75CC79048}" srcId="{57A32D27-083E-4055-B4B2-28E4D37621F6}" destId="{96E168C5-E6C1-4BEA-BF79-533D0AC3073E}" srcOrd="6" destOrd="0" parTransId="{A4FDEAB3-FC71-4202-A095-EADE81EF0219}" sibTransId="{F34F41FF-A1D9-4AD0-A0F2-88FBD0409D2F}"/>
    <dgm:cxn modelId="{C777E707-ACA2-4D2B-8436-9D95E26CDFE1}" type="presOf" srcId="{EFF85396-DF03-40E3-8E5A-4BB02FEFB965}" destId="{E8AD280A-4079-4F5C-98A3-8E40E2ED610A}" srcOrd="0" destOrd="0" presId="urn:microsoft.com/office/officeart/2005/8/layout/pyramid2"/>
    <dgm:cxn modelId="{3F5B8FA5-0DB9-4364-A4B7-AD8AB3C9BF97}" type="presOf" srcId="{3E938D9C-3A1C-424B-A2B3-E12B9B1F38C0}" destId="{DA4495A1-A3E2-4F3C-981E-3C60682192EB}" srcOrd="0" destOrd="0" presId="urn:microsoft.com/office/officeart/2005/8/layout/pyramid2"/>
    <dgm:cxn modelId="{3ACA1CB0-7F5E-4B26-9074-98306F5DAE90}" srcId="{57A32D27-083E-4055-B4B2-28E4D37621F6}" destId="{4BB4146E-870D-450E-AE97-37A371818B3A}" srcOrd="7" destOrd="0" parTransId="{5F9B0E19-CFBC-4540-89B2-3F09D15CF2E2}" sibTransId="{A227C4E0-7F81-45A6-9108-DBACF8FF28F9}"/>
    <dgm:cxn modelId="{3B18A23A-8823-44EF-B21D-1D4BF3133B6F}" srcId="{57A32D27-083E-4055-B4B2-28E4D37621F6}" destId="{9AB8F365-A56B-4C08-9A5C-12A7B543B5C3}" srcOrd="0" destOrd="0" parTransId="{A49DF508-3FB7-4763-ADD5-4BE6D969949A}" sibTransId="{088F0C10-D196-405B-B5DD-53B4B393B86F}"/>
    <dgm:cxn modelId="{9C05702E-02E7-4A11-945C-EDAC416E2E96}" type="presOf" srcId="{4BB4146E-870D-450E-AE97-37A371818B3A}" destId="{63E2E18C-C30A-4254-821A-B103C1148A8B}" srcOrd="0" destOrd="0" presId="urn:microsoft.com/office/officeart/2005/8/layout/pyramid2"/>
    <dgm:cxn modelId="{75D4B59A-B802-4853-B828-E9427DBF72FF}" type="presOf" srcId="{9AB8F365-A56B-4C08-9A5C-12A7B543B5C3}" destId="{A68F1845-586B-403B-BA87-904EE6257FA6}" srcOrd="0" destOrd="0" presId="urn:microsoft.com/office/officeart/2005/8/layout/pyramid2"/>
    <dgm:cxn modelId="{C200DA49-60CD-40E0-BF1B-3A727903E1C1}" type="presOf" srcId="{57A32D27-083E-4055-B4B2-28E4D37621F6}" destId="{8BF324D8-2D38-4128-A505-00B1AF6B9FB3}" srcOrd="0" destOrd="0" presId="urn:microsoft.com/office/officeart/2005/8/layout/pyramid2"/>
    <dgm:cxn modelId="{96B7E97D-5F16-4375-88A5-891524E77AA5}" type="presOf" srcId="{FB36BE6E-9B8F-47B5-BE8E-4D49D0301F2F}" destId="{6F618996-E8DF-42D8-9D24-86349C7141E5}" srcOrd="0" destOrd="0" presId="urn:microsoft.com/office/officeart/2005/8/layout/pyramid2"/>
    <dgm:cxn modelId="{F66EE75B-4EC4-4805-B450-622A96212A6A}" srcId="{57A32D27-083E-4055-B4B2-28E4D37621F6}" destId="{DF873EBB-D416-40A1-9AFF-014052A1BAD5}" srcOrd="2" destOrd="0" parTransId="{3B7F37E0-E9F6-4E36-8D28-E9036F6C2C33}" sibTransId="{4CD95759-1EFC-4C09-B1A8-E9C35F87B067}"/>
    <dgm:cxn modelId="{DBF32426-F6DC-405C-B785-8370F0A8C3A8}" srcId="{57A32D27-083E-4055-B4B2-28E4D37621F6}" destId="{4BE5E8A9-F4BF-444E-977F-0ADB48B469AB}" srcOrd="3" destOrd="0" parTransId="{5B6D87C7-9781-4BA8-9A6C-3E0C3A4F5773}" sibTransId="{2C700A9A-BACF-4B21-97DD-4214ED805C5F}"/>
    <dgm:cxn modelId="{C8474575-B07B-4EF7-A463-9EED1A25E2B2}" type="presOf" srcId="{4BE5E8A9-F4BF-444E-977F-0ADB48B469AB}" destId="{5591FA45-7F89-4FE8-99CC-9CC938652607}" srcOrd="0" destOrd="0" presId="urn:microsoft.com/office/officeart/2005/8/layout/pyramid2"/>
    <dgm:cxn modelId="{5B0F28F9-1763-4307-AE41-219AA0EDB71D}" srcId="{57A32D27-083E-4055-B4B2-28E4D37621F6}" destId="{6E1C32DE-EEF4-4229-8A6D-64D56BF3BCD7}" srcOrd="1" destOrd="0" parTransId="{3D18EBAA-2D6B-417C-AAD9-D8E93CD70176}" sibTransId="{B77968AA-D997-43C4-BCF3-CC756AFDF69D}"/>
    <dgm:cxn modelId="{F9A7CFCD-B544-4C38-8A04-34DCCB614921}" type="presOf" srcId="{96E168C5-E6C1-4BEA-BF79-533D0AC3073E}" destId="{28A77A14-733F-4B19-B5B4-03302D9A95A7}" srcOrd="0" destOrd="0" presId="urn:microsoft.com/office/officeart/2005/8/layout/pyramid2"/>
    <dgm:cxn modelId="{5A70B71C-4738-4BE7-818B-BC6764665C4F}" type="presParOf" srcId="{8BF324D8-2D38-4128-A505-00B1AF6B9FB3}" destId="{DC980717-8740-4C96-B38A-8C74606D6C2F}" srcOrd="0" destOrd="0" presId="urn:microsoft.com/office/officeart/2005/8/layout/pyramid2"/>
    <dgm:cxn modelId="{ABA15C55-728E-415D-9EF4-90D7CE49635A}" type="presParOf" srcId="{8BF324D8-2D38-4128-A505-00B1AF6B9FB3}" destId="{E4BBC897-16F3-4F47-952A-B9BAA7693929}" srcOrd="1" destOrd="0" presId="urn:microsoft.com/office/officeart/2005/8/layout/pyramid2"/>
    <dgm:cxn modelId="{3C5EE254-0C86-4F10-AF5B-E0205F6C4723}" type="presParOf" srcId="{E4BBC897-16F3-4F47-952A-B9BAA7693929}" destId="{A68F1845-586B-403B-BA87-904EE6257FA6}" srcOrd="0" destOrd="0" presId="urn:microsoft.com/office/officeart/2005/8/layout/pyramid2"/>
    <dgm:cxn modelId="{3BF13412-DAA4-42EC-B70F-DA47D029080E}" type="presParOf" srcId="{E4BBC897-16F3-4F47-952A-B9BAA7693929}" destId="{AD2164C7-F4E2-4DC1-ACCB-810020AE426C}" srcOrd="1" destOrd="0" presId="urn:microsoft.com/office/officeart/2005/8/layout/pyramid2"/>
    <dgm:cxn modelId="{4582B1F0-880D-4410-84F7-4F65212FD944}" type="presParOf" srcId="{E4BBC897-16F3-4F47-952A-B9BAA7693929}" destId="{3F828BD5-94F1-4BE3-A0EB-C80791A11FC9}" srcOrd="2" destOrd="0" presId="urn:microsoft.com/office/officeart/2005/8/layout/pyramid2"/>
    <dgm:cxn modelId="{4B19C8C0-686C-4C22-A043-00E9A0D34833}" type="presParOf" srcId="{E4BBC897-16F3-4F47-952A-B9BAA7693929}" destId="{64DC0BD2-EA44-4796-9AFE-8FC3A57355B2}" srcOrd="3" destOrd="0" presId="urn:microsoft.com/office/officeart/2005/8/layout/pyramid2"/>
    <dgm:cxn modelId="{393039F6-8C28-4909-B24B-8EA19B5AECAA}" type="presParOf" srcId="{E4BBC897-16F3-4F47-952A-B9BAA7693929}" destId="{C353943D-9AD7-4494-B30A-F7382A4CE254}" srcOrd="4" destOrd="0" presId="urn:microsoft.com/office/officeart/2005/8/layout/pyramid2"/>
    <dgm:cxn modelId="{50466DB6-15A5-4446-AF01-5CE6DDADB862}" type="presParOf" srcId="{E4BBC897-16F3-4F47-952A-B9BAA7693929}" destId="{80D84B2C-5CCA-4AA4-A4BE-84D5D3DE4D41}" srcOrd="5" destOrd="0" presId="urn:microsoft.com/office/officeart/2005/8/layout/pyramid2"/>
    <dgm:cxn modelId="{607CE1D1-75BB-4F77-AA6F-430FB74FF6EE}" type="presParOf" srcId="{E4BBC897-16F3-4F47-952A-B9BAA7693929}" destId="{5591FA45-7F89-4FE8-99CC-9CC938652607}" srcOrd="6" destOrd="0" presId="urn:microsoft.com/office/officeart/2005/8/layout/pyramid2"/>
    <dgm:cxn modelId="{BD5B4201-3AE8-48A0-8331-5673C28CAFA9}" type="presParOf" srcId="{E4BBC897-16F3-4F47-952A-B9BAA7693929}" destId="{093731C1-C552-4426-A393-46F8A6E028D3}" srcOrd="7" destOrd="0" presId="urn:microsoft.com/office/officeart/2005/8/layout/pyramid2"/>
    <dgm:cxn modelId="{F7F7A386-AC0D-4492-85AD-C7F262976371}" type="presParOf" srcId="{E4BBC897-16F3-4F47-952A-B9BAA7693929}" destId="{DA4495A1-A3E2-4F3C-981E-3C60682192EB}" srcOrd="8" destOrd="0" presId="urn:microsoft.com/office/officeart/2005/8/layout/pyramid2"/>
    <dgm:cxn modelId="{D996798A-F8F7-470D-B7FC-630B8BCBB62B}" type="presParOf" srcId="{E4BBC897-16F3-4F47-952A-B9BAA7693929}" destId="{008C7193-B486-4DDC-B1A1-578B5793001E}" srcOrd="9" destOrd="0" presId="urn:microsoft.com/office/officeart/2005/8/layout/pyramid2"/>
    <dgm:cxn modelId="{FCD19CD8-D435-4DED-82CE-254001994284}" type="presParOf" srcId="{E4BBC897-16F3-4F47-952A-B9BAA7693929}" destId="{6F618996-E8DF-42D8-9D24-86349C7141E5}" srcOrd="10" destOrd="0" presId="urn:microsoft.com/office/officeart/2005/8/layout/pyramid2"/>
    <dgm:cxn modelId="{648CC4A0-FFD4-4753-B867-F8C4C8D4AA13}" type="presParOf" srcId="{E4BBC897-16F3-4F47-952A-B9BAA7693929}" destId="{13D03304-E624-490B-90CD-BA54114A2BF0}" srcOrd="11" destOrd="0" presId="urn:microsoft.com/office/officeart/2005/8/layout/pyramid2"/>
    <dgm:cxn modelId="{6564B97A-2743-4FE6-8994-19CD5353B6EB}" type="presParOf" srcId="{E4BBC897-16F3-4F47-952A-B9BAA7693929}" destId="{28A77A14-733F-4B19-B5B4-03302D9A95A7}" srcOrd="12" destOrd="0" presId="urn:microsoft.com/office/officeart/2005/8/layout/pyramid2"/>
    <dgm:cxn modelId="{A0649BF8-8EA2-4BF3-8510-789D122DC21C}" type="presParOf" srcId="{E4BBC897-16F3-4F47-952A-B9BAA7693929}" destId="{CEB02528-8856-4F9C-9A68-D96EA9DB9E63}" srcOrd="13" destOrd="0" presId="urn:microsoft.com/office/officeart/2005/8/layout/pyramid2"/>
    <dgm:cxn modelId="{36FB09B6-2955-45E3-83D5-21DEA1CFD9BF}" type="presParOf" srcId="{E4BBC897-16F3-4F47-952A-B9BAA7693929}" destId="{63E2E18C-C30A-4254-821A-B103C1148A8B}" srcOrd="14" destOrd="0" presId="urn:microsoft.com/office/officeart/2005/8/layout/pyramid2"/>
    <dgm:cxn modelId="{2DBD2E90-E581-4872-99FC-00A94160FF37}" type="presParOf" srcId="{E4BBC897-16F3-4F47-952A-B9BAA7693929}" destId="{9B812841-2884-4BDA-9677-5A696D83AE18}" srcOrd="15" destOrd="0" presId="urn:microsoft.com/office/officeart/2005/8/layout/pyramid2"/>
    <dgm:cxn modelId="{682DA6DD-99C4-4F37-A55E-470AD9BD4DD7}" type="presParOf" srcId="{E4BBC897-16F3-4F47-952A-B9BAA7693929}" destId="{E8AD280A-4079-4F5C-98A3-8E40E2ED610A}" srcOrd="16" destOrd="0" presId="urn:microsoft.com/office/officeart/2005/8/layout/pyramid2"/>
    <dgm:cxn modelId="{EA755C3D-030B-4759-9D58-0D369DF42AC1}" type="presParOf" srcId="{E4BBC897-16F3-4F47-952A-B9BAA7693929}" destId="{00851B37-FD22-4E27-BE07-11A1AFD15FDF}" srcOrd="1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980717-8740-4C96-B38A-8C74606D6C2F}">
      <dsp:nvSpPr>
        <dsp:cNvPr id="0" name=""/>
        <dsp:cNvSpPr/>
      </dsp:nvSpPr>
      <dsp:spPr>
        <a:xfrm>
          <a:off x="1215388" y="0"/>
          <a:ext cx="6480818" cy="55626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8F1845-586B-403B-BA87-904EE6257FA6}">
      <dsp:nvSpPr>
        <dsp:cNvPr id="0" name=""/>
        <dsp:cNvSpPr/>
      </dsp:nvSpPr>
      <dsp:spPr>
        <a:xfrm>
          <a:off x="2743197" y="254511"/>
          <a:ext cx="3615690" cy="46758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Geneseo Website</a:t>
          </a:r>
          <a:endParaRPr lang="en-US" sz="2400" b="1" kern="1200" dirty="0"/>
        </a:p>
      </dsp:txBody>
      <dsp:txXfrm>
        <a:off x="2743197" y="254511"/>
        <a:ext cx="3615690" cy="467588"/>
      </dsp:txXfrm>
    </dsp:sp>
    <dsp:sp modelId="{3F828BD5-94F1-4BE3-A0EB-C80791A11FC9}">
      <dsp:nvSpPr>
        <dsp:cNvPr id="0" name=""/>
        <dsp:cNvSpPr/>
      </dsp:nvSpPr>
      <dsp:spPr>
        <a:xfrm>
          <a:off x="2743197" y="998284"/>
          <a:ext cx="3615690" cy="37331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Main Site</a:t>
          </a:r>
          <a:endParaRPr lang="en-US" sz="2400" kern="1200" dirty="0"/>
        </a:p>
      </dsp:txBody>
      <dsp:txXfrm>
        <a:off x="2743197" y="998284"/>
        <a:ext cx="3615690" cy="373316"/>
      </dsp:txXfrm>
    </dsp:sp>
    <dsp:sp modelId="{C353943D-9AD7-4494-B30A-F7382A4CE254}">
      <dsp:nvSpPr>
        <dsp:cNvPr id="0" name=""/>
        <dsp:cNvSpPr/>
      </dsp:nvSpPr>
      <dsp:spPr>
        <a:xfrm>
          <a:off x="1002966" y="1452540"/>
          <a:ext cx="3615690" cy="42170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Sub sites</a:t>
          </a:r>
          <a:endParaRPr lang="en-US" sz="2400" kern="1200" dirty="0"/>
        </a:p>
      </dsp:txBody>
      <dsp:txXfrm>
        <a:off x="1002966" y="1452540"/>
        <a:ext cx="3615690" cy="421706"/>
      </dsp:txXfrm>
    </dsp:sp>
    <dsp:sp modelId="{5591FA45-7F89-4FE8-99CC-9CC938652607}">
      <dsp:nvSpPr>
        <dsp:cNvPr id="0" name=""/>
        <dsp:cNvSpPr/>
      </dsp:nvSpPr>
      <dsp:spPr>
        <a:xfrm>
          <a:off x="4572013" y="1447801"/>
          <a:ext cx="3665224" cy="3955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Departments, Offices etc. </a:t>
          </a:r>
          <a:endParaRPr lang="en-US" sz="2400" kern="1200" dirty="0"/>
        </a:p>
      </dsp:txBody>
      <dsp:txXfrm>
        <a:off x="4572013" y="1447801"/>
        <a:ext cx="3665224" cy="395500"/>
      </dsp:txXfrm>
    </dsp:sp>
    <dsp:sp modelId="{DA4495A1-A3E2-4F3C-981E-3C60682192EB}">
      <dsp:nvSpPr>
        <dsp:cNvPr id="0" name=""/>
        <dsp:cNvSpPr/>
      </dsp:nvSpPr>
      <dsp:spPr>
        <a:xfrm>
          <a:off x="838217" y="2971801"/>
          <a:ext cx="4156705" cy="78937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Loading Balance </a:t>
          </a:r>
          <a:br>
            <a:rPr lang="en-US" sz="2400" kern="1200" dirty="0" smtClean="0"/>
          </a:br>
          <a:r>
            <a:rPr lang="en-US" sz="2400" kern="1200" dirty="0" smtClean="0"/>
            <a:t>(www1, </a:t>
          </a:r>
          <a:r>
            <a:rPr lang="en-US" sz="2400" kern="1200" dirty="0" smtClean="0"/>
            <a:t>www2</a:t>
          </a:r>
          <a:r>
            <a:rPr lang="en-US" sz="2400" kern="1200" dirty="0" smtClean="0"/>
            <a:t>, www3) </a:t>
          </a:r>
          <a:endParaRPr lang="en-US" sz="2400" kern="1200" dirty="0"/>
        </a:p>
      </dsp:txBody>
      <dsp:txXfrm>
        <a:off x="838217" y="2971801"/>
        <a:ext cx="4156705" cy="789375"/>
      </dsp:txXfrm>
    </dsp:sp>
    <dsp:sp modelId="{6F618996-E8DF-42D8-9D24-86349C7141E5}">
      <dsp:nvSpPr>
        <dsp:cNvPr id="0" name=""/>
        <dsp:cNvSpPr/>
      </dsp:nvSpPr>
      <dsp:spPr>
        <a:xfrm>
          <a:off x="5071123" y="3200400"/>
          <a:ext cx="3615690" cy="3388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LDAP Authentication</a:t>
          </a:r>
          <a:endParaRPr lang="en-US" sz="2400" kern="1200" dirty="0"/>
        </a:p>
      </dsp:txBody>
      <dsp:txXfrm>
        <a:off x="5071123" y="3200400"/>
        <a:ext cx="3615690" cy="338843"/>
      </dsp:txXfrm>
    </dsp:sp>
    <dsp:sp modelId="{28A77A14-733F-4B19-B5B4-03302D9A95A7}">
      <dsp:nvSpPr>
        <dsp:cNvPr id="0" name=""/>
        <dsp:cNvSpPr/>
      </dsp:nvSpPr>
      <dsp:spPr>
        <a:xfrm>
          <a:off x="2632702" y="4038600"/>
          <a:ext cx="3615690" cy="40730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Drupal 6</a:t>
          </a:r>
          <a:endParaRPr lang="en-US" sz="2400" b="1" kern="1200" dirty="0"/>
        </a:p>
      </dsp:txBody>
      <dsp:txXfrm>
        <a:off x="2632702" y="4038600"/>
        <a:ext cx="3615690" cy="407306"/>
      </dsp:txXfrm>
    </dsp:sp>
    <dsp:sp modelId="{63E2E18C-C30A-4254-821A-B103C1148A8B}">
      <dsp:nvSpPr>
        <dsp:cNvPr id="0" name=""/>
        <dsp:cNvSpPr/>
      </dsp:nvSpPr>
      <dsp:spPr>
        <a:xfrm>
          <a:off x="1447804" y="4572000"/>
          <a:ext cx="5985485" cy="5975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Linux Apache Mysql PHP</a:t>
          </a:r>
          <a:endParaRPr lang="en-US" sz="2400" kern="1200" dirty="0"/>
        </a:p>
      </dsp:txBody>
      <dsp:txXfrm>
        <a:off x="1447804" y="4572000"/>
        <a:ext cx="5985485" cy="597543"/>
      </dsp:txXfrm>
    </dsp:sp>
    <dsp:sp modelId="{E8AD280A-4079-4F5C-98A3-8E40E2ED610A}">
      <dsp:nvSpPr>
        <dsp:cNvPr id="0" name=""/>
        <dsp:cNvSpPr/>
      </dsp:nvSpPr>
      <dsp:spPr>
        <a:xfrm>
          <a:off x="1523987" y="2133600"/>
          <a:ext cx="6663716" cy="40205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Sub Sites Permission and Access Control</a:t>
          </a:r>
          <a:endParaRPr lang="en-US" sz="2400" kern="1200" dirty="0"/>
        </a:p>
      </dsp:txBody>
      <dsp:txXfrm>
        <a:off x="1523987" y="2133600"/>
        <a:ext cx="6663716" cy="402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782C7-F082-4ABB-9F82-D5A7E816D8B7}" type="datetimeFigureOut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1D46E-4167-4BAE-AB8B-24A59FCAE4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1D46E-4167-4BAE-AB8B-24A59FCAE44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7" name="Object 15"/>
          <p:cNvGraphicFramePr>
            <a:graphicFrameLocks noChangeAspect="1"/>
          </p:cNvGraphicFramePr>
          <p:nvPr/>
        </p:nvGraphicFramePr>
        <p:xfrm>
          <a:off x="44450" y="2393950"/>
          <a:ext cx="9077325" cy="1819275"/>
        </p:xfrm>
        <a:graphic>
          <a:graphicData uri="http://schemas.openxmlformats.org/presentationml/2006/ole">
            <p:oleObj spid="_x0000_s3087" name="Image" r:id="rId3" imgW="10209524" imgH="1815873" progId="">
              <p:embed/>
            </p:oleObj>
          </a:graphicData>
        </a:graphic>
      </p:graphicFrame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34925" y="4292600"/>
            <a:ext cx="9074150" cy="2520950"/>
            <a:chOff x="0" y="2640"/>
            <a:chExt cx="5760" cy="1680"/>
          </a:xfrm>
        </p:grpSpPr>
        <p:sp>
          <p:nvSpPr>
            <p:cNvPr id="3089" name="Rectangle 17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168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0" name="Rectangle 18"/>
            <p:cNvSpPr>
              <a:spLocks noChangeArrowheads="1"/>
            </p:cNvSpPr>
            <p:nvPr userDrawn="1"/>
          </p:nvSpPr>
          <p:spPr bwMode="gray">
            <a:xfrm>
              <a:off x="0" y="2640"/>
              <a:ext cx="5760" cy="96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091" name="Rectangle 19"/>
          <p:cNvSpPr>
            <a:spLocks noChangeArrowheads="1"/>
          </p:cNvSpPr>
          <p:nvPr/>
        </p:nvSpPr>
        <p:spPr bwMode="gray">
          <a:xfrm>
            <a:off x="34925" y="44450"/>
            <a:ext cx="9074150" cy="2282825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092" name="Group 20"/>
          <p:cNvGrpSpPr>
            <a:grpSpLocks/>
          </p:cNvGrpSpPr>
          <p:nvPr/>
        </p:nvGrpSpPr>
        <p:grpSpPr bwMode="auto">
          <a:xfrm>
            <a:off x="-4763" y="0"/>
            <a:ext cx="9148763" cy="6856413"/>
            <a:chOff x="-3" y="0"/>
            <a:chExt cx="5763" cy="4319"/>
          </a:xfrm>
        </p:grpSpPr>
        <p:sp>
          <p:nvSpPr>
            <p:cNvPr id="3093" name="AutoShape 21"/>
            <p:cNvSpPr>
              <a:spLocks noChangeArrowheads="1"/>
            </p:cNvSpPr>
            <p:nvPr userDrawn="1"/>
          </p:nvSpPr>
          <p:spPr bwMode="gray">
            <a:xfrm>
              <a:off x="24" y="24"/>
              <a:ext cx="5712" cy="4272"/>
            </a:xfrm>
            <a:prstGeom prst="roundRect">
              <a:avLst>
                <a:gd name="adj" fmla="val 6227"/>
              </a:avLst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4" name="Freeform 22"/>
            <p:cNvSpPr>
              <a:spLocks/>
            </p:cNvSpPr>
            <p:nvPr userDrawn="1"/>
          </p:nvSpPr>
          <p:spPr bwMode="gray">
            <a:xfrm>
              <a:off x="0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23"/>
            <p:cNvSpPr>
              <a:spLocks/>
            </p:cNvSpPr>
            <p:nvPr userDrawn="1"/>
          </p:nvSpPr>
          <p:spPr bwMode="gray">
            <a:xfrm rot="-5408600">
              <a:off x="-50" y="4030"/>
              <a:ext cx="336" cy="242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24"/>
            <p:cNvSpPr>
              <a:spLocks/>
            </p:cNvSpPr>
            <p:nvPr userDrawn="1"/>
          </p:nvSpPr>
          <p:spPr bwMode="gray">
            <a:xfrm rot="10769190">
              <a:off x="5519" y="4031"/>
              <a:ext cx="232" cy="287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25"/>
            <p:cNvSpPr>
              <a:spLocks/>
            </p:cNvSpPr>
            <p:nvPr userDrawn="1"/>
          </p:nvSpPr>
          <p:spPr bwMode="gray">
            <a:xfrm rot="5400000">
              <a:off x="5472" y="0"/>
              <a:ext cx="288" cy="28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0" y="384"/>
                </a:cxn>
                <a:cxn ang="0">
                  <a:pos x="96" y="192"/>
                </a:cxn>
                <a:cxn ang="0">
                  <a:pos x="192" y="48"/>
                </a:cxn>
                <a:cxn ang="0">
                  <a:pos x="336" y="0"/>
                </a:cxn>
                <a:cxn ang="0">
                  <a:pos x="0" y="0"/>
                </a:cxn>
              </a:cxnLst>
              <a:rect l="0" t="0" r="r" b="b"/>
              <a:pathLst>
                <a:path w="336" h="384">
                  <a:moveTo>
                    <a:pt x="0" y="48"/>
                  </a:moveTo>
                  <a:lnTo>
                    <a:pt x="0" y="384"/>
                  </a:lnTo>
                  <a:lnTo>
                    <a:pt x="96" y="192"/>
                  </a:lnTo>
                  <a:lnTo>
                    <a:pt x="192" y="48"/>
                  </a:lnTo>
                  <a:lnTo>
                    <a:pt x="336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762000" y="990600"/>
            <a:ext cx="7772400" cy="1066800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953000"/>
            <a:ext cx="6400800" cy="5334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65F3FA9-6FDE-4DFF-A197-9725CC5A55D0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98" name="Group 26"/>
          <p:cNvGrpSpPr>
            <a:grpSpLocks/>
          </p:cNvGrpSpPr>
          <p:nvPr/>
        </p:nvGrpSpPr>
        <p:grpSpPr bwMode="auto">
          <a:xfrm>
            <a:off x="2482850" y="2895600"/>
            <a:ext cx="2698750" cy="1041400"/>
            <a:chOff x="1610" y="1965"/>
            <a:chExt cx="1700" cy="656"/>
          </a:xfrm>
        </p:grpSpPr>
        <p:pic>
          <p:nvPicPr>
            <p:cNvPr id="3099" name="Picture 27" descr="Untitled-1 copy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426" y="1965"/>
              <a:ext cx="590" cy="590"/>
            </a:xfrm>
            <a:prstGeom prst="rect">
              <a:avLst/>
            </a:prstGeom>
            <a:noFill/>
          </p:spPr>
        </p:pic>
        <p:pic>
          <p:nvPicPr>
            <p:cNvPr id="3100" name="Picture 28" descr="Untitled-1 copy"/>
            <p:cNvPicPr>
              <a:picLocks noChangeAspect="1" noChangeArrowheads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gray">
            <a:xfrm>
              <a:off x="3061" y="2372"/>
              <a:ext cx="249" cy="249"/>
            </a:xfrm>
            <a:prstGeom prst="rect">
              <a:avLst/>
            </a:prstGeom>
            <a:noFill/>
          </p:spPr>
        </p:pic>
        <p:pic>
          <p:nvPicPr>
            <p:cNvPr id="3101" name="Picture 29" descr="Untitled-1 copy"/>
            <p:cNvPicPr>
              <a:picLocks noChangeAspect="1" noChangeArrowheads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1610" y="2237"/>
              <a:ext cx="363" cy="3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EA1312-8FBD-4D78-882E-6F827BA0C6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81C493-F8F4-47B8-A334-34A71B9E35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949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3563A-FAB4-4E3B-A70F-1866E682156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E043BC-0686-4F4D-831D-5632602FB6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0A8A67-D346-4283-B347-A742FD4676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F7D75-FA90-4E7B-869F-F13E204FD4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46029-1855-4AA4-9258-89DD106391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E4560-8657-4FDB-9E1E-190A6D3698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852701-8AFE-4C32-83D5-40D15F538E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122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122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4A539-E24D-4A89-986D-1ECB0C8983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6629400" cy="8683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447800"/>
            <a:ext cx="8229600" cy="4949825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1FFDBE2E-B515-40BB-AC07-7AECD94110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1"/>
          <p:cNvGrpSpPr>
            <a:grpSpLocks/>
          </p:cNvGrpSpPr>
          <p:nvPr/>
        </p:nvGrpSpPr>
        <p:grpSpPr bwMode="auto">
          <a:xfrm>
            <a:off x="0" y="285750"/>
            <a:ext cx="9156700" cy="911225"/>
            <a:chOff x="-1" y="196"/>
            <a:chExt cx="5768" cy="635"/>
          </a:xfrm>
        </p:grpSpPr>
        <p:sp>
          <p:nvSpPr>
            <p:cNvPr id="1036" name="Rectangle 12"/>
            <p:cNvSpPr>
              <a:spLocks noChangeArrowheads="1"/>
            </p:cNvSpPr>
            <p:nvPr userDrawn="1"/>
          </p:nvSpPr>
          <p:spPr bwMode="gray">
            <a:xfrm>
              <a:off x="1" y="196"/>
              <a:ext cx="5766" cy="635"/>
            </a:xfrm>
            <a:prstGeom prst="rect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 userDrawn="1"/>
          </p:nvSpPr>
          <p:spPr bwMode="gray">
            <a:xfrm flipH="1" flipV="1">
              <a:off x="2265" y="196"/>
              <a:ext cx="3497" cy="226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4"/>
            <p:cNvSpPr>
              <a:spLocks/>
            </p:cNvSpPr>
            <p:nvPr userDrawn="1"/>
          </p:nvSpPr>
          <p:spPr bwMode="gray">
            <a:xfrm>
              <a:off x="-1" y="513"/>
              <a:ext cx="3702" cy="311"/>
            </a:xfrm>
            <a:custGeom>
              <a:avLst/>
              <a:gdLst/>
              <a:ahLst/>
              <a:cxnLst>
                <a:cxn ang="0">
                  <a:pos x="45" y="590"/>
                </a:cxn>
                <a:cxn ang="0">
                  <a:pos x="1497" y="590"/>
                </a:cxn>
                <a:cxn ang="0">
                  <a:pos x="0" y="0"/>
                </a:cxn>
                <a:cxn ang="0">
                  <a:pos x="0" y="590"/>
                </a:cxn>
              </a:cxnLst>
              <a:rect l="0" t="0" r="r" b="b"/>
              <a:pathLst>
                <a:path w="1497" h="590">
                  <a:moveTo>
                    <a:pt x="45" y="590"/>
                  </a:moveTo>
                  <a:lnTo>
                    <a:pt x="1497" y="590"/>
                  </a:lnTo>
                  <a:lnTo>
                    <a:pt x="0" y="0"/>
                  </a:lnTo>
                  <a:lnTo>
                    <a:pt x="0" y="590"/>
                  </a:lnTo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1588" y="0"/>
            <a:ext cx="9144000" cy="241300"/>
          </a:xfrm>
          <a:prstGeom prst="rect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12700" y="1235075"/>
            <a:ext cx="9132888" cy="158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41" name="Picture 17" descr="Untitled-1 copy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252413" y="382588"/>
            <a:ext cx="720725" cy="720725"/>
          </a:xfrm>
          <a:prstGeom prst="rect">
            <a:avLst/>
          </a:prstGeom>
          <a:noFill/>
        </p:spPr>
      </p:pic>
      <p:pic>
        <p:nvPicPr>
          <p:cNvPr id="1042" name="Picture 18" descr="Untitled-1 copy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973138" y="765175"/>
            <a:ext cx="358775" cy="358775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676400" y="274638"/>
            <a:ext cx="66294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4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7700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C2A7BF2-C1E5-469F-BEC7-2E5041BB2FFB}" type="slidenum">
              <a:rPr lang="en-US"/>
              <a:pPr/>
              <a:t>‹#›</a:t>
            </a:fld>
            <a:endParaRPr lang="en-US" dirty="0"/>
          </a:p>
        </p:txBody>
      </p:sp>
      <p:pic>
        <p:nvPicPr>
          <p:cNvPr id="1043" name="Picture 19" descr="C:\gangwang\Drupal CMS\drupal.jp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599982" y="6248400"/>
            <a:ext cx="467818" cy="533400"/>
          </a:xfrm>
          <a:prstGeom prst="rect">
            <a:avLst/>
          </a:prstGeom>
          <a:noFill/>
        </p:spPr>
      </p:pic>
      <p:pic>
        <p:nvPicPr>
          <p:cNvPr id="1044" name="Picture 20" descr="C:\gangwang\Drupal CMS\Theme Design\logo4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391399" y="277025"/>
            <a:ext cx="1676401" cy="63737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gif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neseo.edu/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geneseo.edu/m/maps/search/m" TargetMode="External"/><Relationship Id="rId4" Type="http://schemas.openxmlformats.org/officeDocument/2006/relationships/hyperlink" Target="http://www.geneseo.edu/alumni_profile/englis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9" name="Picture 11" descr="C:\gangwang\Drupal CMS\Theme Design\logo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2057400" cy="782232"/>
          </a:xfrm>
          <a:prstGeom prst="rect">
            <a:avLst/>
          </a:prstGeom>
          <a:noFill/>
          <a:effectLst>
            <a:outerShdw blurRad="177800" dist="1524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717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09600" y="1143000"/>
            <a:ext cx="7696200" cy="1066800"/>
          </a:xfrm>
        </p:spPr>
        <p:txBody>
          <a:bodyPr/>
          <a:lstStyle/>
          <a:p>
            <a:r>
              <a:rPr lang="en-US" sz="3200" b="1" dirty="0" smtClean="0"/>
              <a:t>Challenges and Successes Implementing a College Website</a:t>
            </a:r>
            <a:endParaRPr lang="en-US" sz="3200" b="1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505200"/>
            <a:ext cx="7543800" cy="12192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Building a Large-Scale Website in a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/>
            </a:r>
            <a:b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Single Drupal Instance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1447800" y="5257800"/>
            <a:ext cx="6400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solidFill>
                  <a:srgbClr val="0070C0"/>
                </a:solidFill>
                <a:latin typeface="+mn-lt"/>
              </a:rPr>
              <a:t>Gang Wang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+mn-lt"/>
                <a:ea typeface="+mn-ea"/>
                <a:cs typeface="+mn-cs"/>
              </a:rPr>
              <a:t>Web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+mn-lt"/>
                <a:ea typeface="+mn-ea"/>
                <a:cs typeface="+mn-cs"/>
              </a:rPr>
              <a:t> Development Professional</a:t>
            </a: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+mn-lt"/>
                <a:ea typeface="+mn-ea"/>
                <a:cs typeface="+mn-cs"/>
              </a:rPr>
              <a:t>CIT, State University</a:t>
            </a:r>
            <a:r>
              <a:rPr kumimoji="0" lang="en-US" b="1" i="0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uLnTx/>
                <a:uFillTx/>
                <a:latin typeface="+mn-lt"/>
                <a:ea typeface="+mn-ea"/>
                <a:cs typeface="+mn-cs"/>
              </a:rPr>
              <a:t> of New York Geneseo</a:t>
            </a:r>
            <a:endParaRPr kumimoji="0" lang="en-US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gray">
          <a:xfrm>
            <a:off x="914400" y="1752600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>
                <a:solidFill>
                  <a:schemeClr val="bg1"/>
                </a:solidFill>
              </a:rPr>
              <a:t>1. </a:t>
            </a:r>
            <a:r>
              <a:rPr lang="en-US" sz="2200" b="1" dirty="0" smtClean="0">
                <a:solidFill>
                  <a:schemeClr val="bg1"/>
                </a:solidFill>
              </a:rPr>
              <a:t>Website design decisions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gray">
          <a:xfrm>
            <a:off x="914400" y="2667000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>
                <a:solidFill>
                  <a:schemeClr val="bg1"/>
                </a:solidFill>
              </a:rPr>
              <a:t>2. </a:t>
            </a:r>
            <a:r>
              <a:rPr lang="en-US" sz="2200" b="1" dirty="0" smtClean="0">
                <a:solidFill>
                  <a:schemeClr val="bg1"/>
                </a:solidFill>
              </a:rPr>
              <a:t>Infrastructure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gray">
          <a:xfrm>
            <a:off x="914400" y="3581400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>
                <a:solidFill>
                  <a:schemeClr val="bg1"/>
                </a:solidFill>
              </a:rPr>
              <a:t>3. </a:t>
            </a:r>
            <a:r>
              <a:rPr lang="en-US" sz="2200" b="1" dirty="0" smtClean="0">
                <a:solidFill>
                  <a:schemeClr val="bg1"/>
                </a:solidFill>
              </a:rPr>
              <a:t>Why choose Drupal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914400" y="4495800"/>
            <a:ext cx="73914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>
                <a:solidFill>
                  <a:schemeClr val="bg1"/>
                </a:solidFill>
              </a:rPr>
              <a:t>4. </a:t>
            </a:r>
            <a:r>
              <a:rPr lang="en-US" sz="2200" b="1" dirty="0" smtClean="0">
                <a:solidFill>
                  <a:schemeClr val="bg1"/>
                </a:solidFill>
              </a:rPr>
              <a:t>Making website appear integrated and consistent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gray">
          <a:xfrm>
            <a:off x="914400" y="5410200"/>
            <a:ext cx="73914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5. Drupal Theme &amp; Template Design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  <p:bldP spid="13319" grpId="0" animBg="1"/>
      <p:bldP spid="13320" grpId="0" animBg="1"/>
      <p:bldP spid="13321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gray">
          <a:xfrm>
            <a:off x="838200" y="1676400"/>
            <a:ext cx="73914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6. What third-party modules did we utilize?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gray">
          <a:xfrm>
            <a:off x="838200" y="2618014"/>
            <a:ext cx="73914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7 Should we customize or hack the Drupal core?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gray">
          <a:xfrm>
            <a:off x="838200" y="3559628"/>
            <a:ext cx="73914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8. Building custom modules to fill gaps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gray">
          <a:xfrm>
            <a:off x="838200" y="4501242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9. Successes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gray">
          <a:xfrm>
            <a:off x="838200" y="5410200"/>
            <a:ext cx="5410200" cy="457200"/>
          </a:xfrm>
          <a:prstGeom prst="roundRect">
            <a:avLst>
              <a:gd name="adj" fmla="val 49106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10. Challenges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6629400" cy="868362"/>
          </a:xfrm>
        </p:spPr>
        <p:txBody>
          <a:bodyPr/>
          <a:lstStyle/>
          <a:p>
            <a:r>
              <a:rPr lang="en-US" dirty="0" smtClean="0"/>
              <a:t>1. Website design decisions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1828800"/>
            <a:ext cx="76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/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85800" y="1447800"/>
            <a:ext cx="7696200" cy="4801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Chief Purpose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So many websites with different </a:t>
            </a:r>
            <a:r>
              <a:rPr lang="en-US" b="1" dirty="0" smtClean="0"/>
              <a:t>looks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Make all websites looked like one Geneseo website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Outsource And Do It Ourselves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</a:t>
            </a:r>
            <a:r>
              <a:rPr lang="en-US" b="1" dirty="0" smtClean="0"/>
              <a:t>Outsource for website design &amp; graphic design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 DIY: Drupal design and implementation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Optimize Site Navigation System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Attractive ‘Look and Feel’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CMS for Easy to Use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CMS for Easy to Maintain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6629400" cy="868362"/>
          </a:xfrm>
        </p:spPr>
        <p:txBody>
          <a:bodyPr/>
          <a:lstStyle/>
          <a:p>
            <a:r>
              <a:rPr lang="en-US" dirty="0" smtClean="0"/>
              <a:t>2. Infrastructure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0" y="1295400"/>
          <a:ext cx="9144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Up-Down Arrow 3"/>
          <p:cNvSpPr/>
          <p:nvPr/>
        </p:nvSpPr>
        <p:spPr>
          <a:xfrm>
            <a:off x="4572000" y="3962400"/>
            <a:ext cx="533400" cy="1371600"/>
          </a:xfrm>
          <a:prstGeom prst="up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1905000" y="1524000"/>
            <a:ext cx="914400" cy="457200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2209800" y="2209800"/>
            <a:ext cx="914400" cy="457200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3657600" y="2743200"/>
            <a:ext cx="914400" cy="457200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Notched Right Arrow 7"/>
          <p:cNvSpPr/>
          <p:nvPr/>
        </p:nvSpPr>
        <p:spPr>
          <a:xfrm>
            <a:off x="914400" y="3429000"/>
            <a:ext cx="914400" cy="457200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Process 8"/>
          <p:cNvSpPr/>
          <p:nvPr/>
        </p:nvSpPr>
        <p:spPr>
          <a:xfrm>
            <a:off x="762000" y="1447800"/>
            <a:ext cx="7696200" cy="2667000"/>
          </a:xfrm>
          <a:prstGeom prst="flowChartProcess">
            <a:avLst/>
          </a:prstGeom>
          <a:noFill/>
          <a:ln w="60325" cmpd="thinThick">
            <a:solidFill>
              <a:srgbClr val="7030A0">
                <a:alpha val="2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6629400" cy="868362"/>
          </a:xfrm>
        </p:spPr>
        <p:txBody>
          <a:bodyPr/>
          <a:lstStyle/>
          <a:p>
            <a:r>
              <a:rPr lang="en-US" dirty="0" smtClean="0"/>
              <a:t>3. Why choose Drupal?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703725"/>
            <a:ext cx="7696200" cy="3477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CMS that is easy to Use and Maintain</a:t>
            </a:r>
          </a:p>
          <a:p>
            <a:pPr marL="344488" indent="-344488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Site that is flexible enough to evolve in any direction</a:t>
            </a:r>
            <a:endParaRPr lang="en-US" b="1" dirty="0" smtClean="0"/>
          </a:p>
          <a:p>
            <a:pPr marL="344488" indent="-344488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Site </a:t>
            </a:r>
            <a:r>
              <a:rPr lang="en-US" sz="2000" b="1" dirty="0"/>
              <a:t>that</a:t>
            </a:r>
            <a:r>
              <a:rPr lang="en-US" sz="2000" b="1" dirty="0" smtClean="0"/>
              <a:t> can easily be configured to interact with other </a:t>
            </a:r>
            <a:r>
              <a:rPr lang="en-US" sz="2000" b="1" dirty="0"/>
              <a:t>sites or with other technologies</a:t>
            </a:r>
          </a:p>
          <a:p>
            <a:pPr marL="344488" indent="-344488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Site </a:t>
            </a:r>
            <a:r>
              <a:rPr lang="en-US" sz="2000" b="1" dirty="0"/>
              <a:t>that can easily handle complex forms and workflows</a:t>
            </a:r>
          </a:p>
          <a:p>
            <a:pPr marL="344488" indent="-344488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Ability </a:t>
            </a:r>
            <a:r>
              <a:rPr lang="en-US" sz="2000" b="1" dirty="0"/>
              <a:t>to create </a:t>
            </a:r>
            <a:r>
              <a:rPr lang="en-US" sz="2000" b="1" dirty="0" smtClean="0"/>
              <a:t>our own </a:t>
            </a:r>
            <a:r>
              <a:rPr lang="en-US" sz="2000" b="1" dirty="0"/>
              <a:t>content types</a:t>
            </a:r>
          </a:p>
          <a:p>
            <a:pPr marL="344488" indent="-344488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Ability </a:t>
            </a:r>
            <a:r>
              <a:rPr lang="en-US" sz="2000" b="1" dirty="0"/>
              <a:t>to quickly organize and display lists of information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Quickly develop custom functionality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AutoShape 7"/>
          <p:cNvSpPr>
            <a:spLocks noChangeArrowheads="1"/>
          </p:cNvSpPr>
          <p:nvPr/>
        </p:nvSpPr>
        <p:spPr bwMode="gray">
          <a:xfrm>
            <a:off x="152400" y="3137357"/>
            <a:ext cx="2057400" cy="2462213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Do research for top CMS systems</a:t>
            </a:r>
          </a:p>
          <a:p>
            <a:endParaRPr lang="en-US" sz="14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Outsource for Website Design and </a:t>
            </a:r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Graphic Design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6629400" cy="868362"/>
          </a:xfrm>
        </p:spPr>
        <p:txBody>
          <a:bodyPr/>
          <a:lstStyle/>
          <a:p>
            <a:r>
              <a:rPr lang="en-US" dirty="0" smtClean="0"/>
              <a:t>Drupal Project Progress</a:t>
            </a:r>
            <a:endParaRPr lang="en-US" dirty="0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gray">
          <a:xfrm>
            <a:off x="1665654" y="2803535"/>
            <a:ext cx="2372946" cy="3108543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Website Infrastructure</a:t>
            </a:r>
          </a:p>
          <a:p>
            <a:endParaRPr lang="en-US" sz="14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Drupal Theme Design</a:t>
            </a:r>
          </a:p>
          <a:p>
            <a:endParaRPr lang="en-US" sz="14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Drupal Templates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Web Technology: HTML, CSS, JavaScript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gray">
          <a:xfrm>
            <a:off x="247650" y="1524000"/>
            <a:ext cx="1676400" cy="955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bg1"/>
                </a:solidFill>
              </a:rPr>
              <a:t>Research &amp;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Outsource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gray">
          <a:xfrm>
            <a:off x="1957388" y="1524000"/>
            <a:ext cx="1752600" cy="955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Design &amp; </a:t>
            </a:r>
            <a:br>
              <a:rPr lang="en-US" sz="1600" b="1" dirty="0" smtClean="0">
                <a:solidFill>
                  <a:schemeClr val="bg1"/>
                </a:solidFill>
              </a:rPr>
            </a:br>
            <a:r>
              <a:rPr lang="en-US" sz="1600" b="1" dirty="0" smtClean="0">
                <a:solidFill>
                  <a:schemeClr val="bg1"/>
                </a:solidFill>
              </a:rPr>
              <a:t>Implementation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gray">
          <a:xfrm>
            <a:off x="5453064" y="1524000"/>
            <a:ext cx="1676400" cy="955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bg1"/>
                </a:solidFill>
              </a:rPr>
              <a:t>Migration 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AutoShape 8"/>
          <p:cNvSpPr>
            <a:spLocks noChangeArrowheads="1"/>
          </p:cNvSpPr>
          <p:nvPr/>
        </p:nvSpPr>
        <p:spPr bwMode="gray">
          <a:xfrm>
            <a:off x="3743326" y="1524000"/>
            <a:ext cx="1676400" cy="955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pPr algn="ctr" eaLnBrk="0" hangingPunct="0"/>
            <a:r>
              <a:rPr lang="en-US" sz="1600" b="1" dirty="0" smtClean="0">
                <a:solidFill>
                  <a:schemeClr val="bg1"/>
                </a:solidFill>
              </a:rPr>
              <a:t>Build Sites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AutoShape 9"/>
          <p:cNvSpPr>
            <a:spLocks noChangeArrowheads="1"/>
          </p:cNvSpPr>
          <p:nvPr/>
        </p:nvSpPr>
        <p:spPr bwMode="gray">
          <a:xfrm>
            <a:off x="7162800" y="1524000"/>
            <a:ext cx="1676400" cy="9556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 algn="ctr">
            <a:solidFill>
              <a:srgbClr val="FFFFFF"/>
            </a:solidFill>
            <a:round/>
            <a:headEnd/>
            <a:tailEnd/>
          </a:ln>
          <a:effectLst>
            <a:outerShdw dist="63500" dir="3187806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</a:rPr>
              <a:t>Build Modules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gray">
          <a:xfrm>
            <a:off x="3439746" y="2911256"/>
            <a:ext cx="2209800" cy="2893100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Drupal installation, setup &amp; configuration</a:t>
            </a:r>
          </a:p>
          <a:p>
            <a:endParaRPr lang="en-US" sz="14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Drupal web server / VM</a:t>
            </a:r>
          </a:p>
          <a:p>
            <a:endParaRPr lang="en-US" sz="1400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Mysql database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Contributed modules</a:t>
            </a:r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gray">
          <a:xfrm>
            <a:off x="4953000" y="2735282"/>
            <a:ext cx="2286000" cy="3970318"/>
          </a:xfrm>
          <a:prstGeom prst="chevron">
            <a:avLst>
              <a:gd name="adj" fmla="val 16468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Build applications to migrate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Migrate data from Oracle to Mysql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Sub sites cut over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Fixed all links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Test on testing server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Drupal Training To Editors</a:t>
            </a:r>
            <a:endParaRPr lang="en-US" sz="14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gray">
          <a:xfrm>
            <a:off x="6858000" y="3018980"/>
            <a:ext cx="2133600" cy="2677656"/>
          </a:xfrm>
          <a:prstGeom prst="chevron">
            <a:avLst>
              <a:gd name="adj" fmla="val 17842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38100">
            <a:solidFill>
              <a:srgbClr val="EAEAEA"/>
            </a:solidFill>
            <a:miter lim="800000"/>
            <a:headEnd/>
            <a:tailEnd/>
          </a:ln>
          <a:effectLst>
            <a:outerShdw dist="109250" dir="3267739" algn="ctr" rotWithShape="0">
              <a:schemeClr val="bg2">
                <a:alpha val="50000"/>
              </a:schemeClr>
            </a:outerShdw>
          </a:effectLst>
        </p:spPr>
        <p:txBody>
          <a:bodyPr wrap="square" anchor="ctr">
            <a:spAutoFit/>
          </a:bodyPr>
          <a:lstStyle/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Build modules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Improvement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Enhancement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New layouts &amp; templates</a:t>
            </a: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r>
              <a:rPr lang="en-US" sz="14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New features</a:t>
            </a:r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endParaRPr lang="en-US" sz="14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nimBg="1"/>
      <p:bldP spid="17414" grpId="0" animBg="1"/>
      <p:bldP spid="17416" grpId="0" animBg="1"/>
      <p:bldP spid="17417" grpId="0" animBg="1"/>
      <p:bldP spid="17418" grpId="0" animBg="1"/>
      <p:bldP spid="11" grpId="0" animBg="1"/>
      <p:bldP spid="12" grpId="0" animBg="1"/>
      <p:bldP spid="14" grpId="0" animBg="1"/>
      <p:bldP spid="17413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447800"/>
            <a:ext cx="7696200" cy="861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So many websites with different looks</a:t>
            </a:r>
          </a:p>
          <a:p>
            <a:pPr marL="0"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111125" algn="l"/>
                <a:tab pos="225425" algn="l"/>
                <a:tab pos="344488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Dreamwaver</a:t>
            </a:r>
            <a:r>
              <a:rPr lang="en-US" sz="2000" b="1" dirty="0" smtClean="0"/>
              <a:t> V.S. CMS</a:t>
            </a:r>
          </a:p>
        </p:txBody>
      </p:sp>
      <p:pic>
        <p:nvPicPr>
          <p:cNvPr id="5" name="Picture 6" descr="Picture 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514600"/>
            <a:ext cx="4869534" cy="42672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1524000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Go back to the old time in 2007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 *</a:t>
            </a:r>
            <a:endParaRPr lang="en-US" dirty="0"/>
          </a:p>
        </p:txBody>
      </p:sp>
      <p:pic>
        <p:nvPicPr>
          <p:cNvPr id="5" name="Picture 6" descr="Picture 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266" y="2209800"/>
            <a:ext cx="4869534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794" name="Picture 2" descr="C:\Users\wang\Desktop\Cornell-drupal-camp-2013\old-physi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1219200"/>
            <a:ext cx="4267200" cy="4787188"/>
          </a:xfrm>
          <a:prstGeom prst="rect">
            <a:avLst/>
          </a:prstGeom>
          <a:noFill/>
        </p:spPr>
      </p:pic>
      <p:pic>
        <p:nvPicPr>
          <p:cNvPr id="33795" name="Picture 3" descr="C:\Users\wang\Desktop\Cornell-drupal-camp-2013\preview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9000" y="1219199"/>
            <a:ext cx="4876800" cy="4810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2743200"/>
            <a:ext cx="4572000" cy="3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 **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447800"/>
            <a:ext cx="7696200" cy="8002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Consistent Color Style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  Pre-designed color styles for Drupal content editors</a:t>
            </a:r>
            <a:endParaRPr lang="en-US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685800" y="2386895"/>
            <a:ext cx="7696200" cy="8002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Integrated Theme Design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/>
              <a:t>  </a:t>
            </a:r>
            <a:r>
              <a:rPr lang="en-US" sz="1600" b="1" dirty="0" smtClean="0"/>
              <a:t>Pre-designed templates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325990"/>
            <a:ext cx="7696200" cy="8617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Consistent CSS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/>
              <a:t> </a:t>
            </a:r>
            <a:r>
              <a:rPr lang="en-US" sz="1600" b="1" dirty="0"/>
              <a:t>Pre-designed CSS for &lt;h1</a:t>
            </a:r>
            <a:r>
              <a:rPr lang="en-US" sz="1600" b="1" dirty="0" smtClean="0"/>
              <a:t>&gt;&lt;h2&gt;&lt;h4&gt;&lt;h5</a:t>
            </a:r>
            <a:r>
              <a:rPr lang="en-US" sz="1600" b="1" dirty="0"/>
              <a:t>&gt; &lt;p</a:t>
            </a:r>
            <a:r>
              <a:rPr lang="en-US" sz="1600" b="1" dirty="0" smtClean="0"/>
              <a:t>&gt; tags, </a:t>
            </a:r>
            <a:r>
              <a:rPr lang="en-US" sz="1600" b="1" dirty="0"/>
              <a:t>etc</a:t>
            </a:r>
            <a:r>
              <a:rPr lang="en-US" sz="1600" b="1" dirty="0" smtClean="0"/>
              <a:t>.</a:t>
            </a:r>
            <a:endParaRPr lang="en-US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685800" y="4326640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Consistent Page Layout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865626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Consistent Global Navigation Menu System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5404612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Consistent Header and Footer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5943600"/>
            <a:ext cx="7696200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Integrated Sub-Site Navigation Menu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 ***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510605"/>
            <a:ext cx="1752600" cy="26776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Consistent Color Style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Integrated Theme Design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Consistent CSS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Consistent Page Layout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Consistent Global Navigation System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Consistent Header and Footer</a:t>
            </a:r>
          </a:p>
          <a:p>
            <a:pPr marL="168275" indent="-168275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200" b="1" dirty="0" smtClean="0"/>
              <a:t>Integrated Sub Sites Navigation Menu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524000"/>
            <a:ext cx="3119213" cy="5226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1447800"/>
            <a:ext cx="5181600" cy="51886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43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366866"/>
            <a:ext cx="9144000" cy="491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" y="1447800"/>
            <a:ext cx="1676400" cy="46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1447800"/>
            <a:ext cx="1914525" cy="4572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8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 ****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524000"/>
            <a:ext cx="7696200" cy="158504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Single Mysql Database Instance / Schema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</a:t>
            </a:r>
            <a:r>
              <a:rPr lang="en-US" b="1" dirty="0" smtClean="0"/>
              <a:t>Not Drupal multiple installations with multiple DB instances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/>
              <a:t> </a:t>
            </a:r>
            <a:r>
              <a:rPr lang="en-US" sz="2000" b="1" dirty="0" smtClean="0"/>
              <a:t> Share the same database instance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/>
              <a:t> </a:t>
            </a:r>
            <a:r>
              <a:rPr lang="en-US" sz="2000" b="1" dirty="0" smtClean="0"/>
              <a:t> One Data Source Center for all Applications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4267200"/>
            <a:ext cx="6629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Share The Same Code Base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 Share All Modules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 Share All Templates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 Share All Functionality 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3191470"/>
            <a:ext cx="76962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Mysql Cluster Database Server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Performance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467600" cy="868362"/>
          </a:xfrm>
        </p:spPr>
        <p:txBody>
          <a:bodyPr/>
          <a:lstStyle/>
          <a:p>
            <a:r>
              <a:rPr lang="en-US" dirty="0" smtClean="0"/>
              <a:t>4. Integrated &amp; consistent *****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447800"/>
            <a:ext cx="7696200" cy="2739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Permission and Access Control</a:t>
            </a:r>
          </a:p>
          <a:p>
            <a:pPr marL="746125" lvl="1" indent="-288925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630238" algn="l"/>
                <a:tab pos="746125" algn="l"/>
              </a:tabLst>
            </a:pPr>
            <a:r>
              <a:rPr lang="en-US" b="1" dirty="0" smtClean="0"/>
              <a:t>SUB SITE : Department, Office, Program, Organization, Project Website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 </a:t>
            </a:r>
            <a:r>
              <a:rPr lang="en-US" b="1" dirty="0"/>
              <a:t>Sub Site Role Permission Control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Create a new </a:t>
            </a:r>
            <a:r>
              <a:rPr lang="en-US" b="1" dirty="0" smtClean="0"/>
              <a:t>sub site</a:t>
            </a:r>
            <a:r>
              <a:rPr lang="en-US" b="1" dirty="0"/>
              <a:t>, also </a:t>
            </a:r>
            <a:r>
              <a:rPr lang="en-US" b="1" dirty="0" smtClean="0"/>
              <a:t>create a new </a:t>
            </a:r>
            <a:r>
              <a:rPr lang="en-US" b="1" dirty="0"/>
              <a:t>ROLE permission</a:t>
            </a:r>
          </a:p>
          <a:p>
            <a:pPr marL="746125" lvl="1" indent="-288925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Make </a:t>
            </a:r>
            <a:r>
              <a:rPr lang="en-US" b="1" dirty="0"/>
              <a:t>sure users of </a:t>
            </a:r>
            <a:r>
              <a:rPr lang="en-US" b="1" dirty="0" smtClean="0"/>
              <a:t>admission </a:t>
            </a:r>
            <a:r>
              <a:rPr lang="en-US" b="1" dirty="0"/>
              <a:t>office </a:t>
            </a:r>
            <a:r>
              <a:rPr lang="en-US" b="1" dirty="0" smtClean="0"/>
              <a:t>can NOT </a:t>
            </a:r>
            <a:r>
              <a:rPr lang="en-US" b="1" dirty="0"/>
              <a:t>change </a:t>
            </a:r>
            <a:r>
              <a:rPr lang="en-US" b="1" dirty="0" smtClean="0"/>
              <a:t>any content of Math </a:t>
            </a:r>
            <a:r>
              <a:rPr lang="en-US" b="1" dirty="0"/>
              <a:t>department </a:t>
            </a:r>
            <a:r>
              <a:rPr lang="en-US" b="1" dirty="0" smtClean="0"/>
              <a:t>site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685800" y="4495562"/>
            <a:ext cx="76962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ONE Content Type For ONE Sub Site</a:t>
            </a:r>
          </a:p>
          <a:p>
            <a:pPr marL="746125" lvl="1" indent="-288925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630238" algn="l"/>
                <a:tab pos="746125" algn="l"/>
              </a:tabLst>
            </a:pPr>
            <a:r>
              <a:rPr lang="en-US" b="1" dirty="0" smtClean="0"/>
              <a:t>Content Type Permission Control  </a:t>
            </a:r>
          </a:p>
          <a:p>
            <a:pPr marL="746125" lvl="1" indent="-288925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630238" algn="l"/>
                <a:tab pos="746125" algn="l"/>
              </a:tabLst>
            </a:pPr>
            <a:r>
              <a:rPr lang="en-US" b="1" dirty="0" smtClean="0"/>
              <a:t>Navigation Menu Permission Control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1" name="Picture 31"/>
          <p:cNvPicPr>
            <a:picLocks noChangeAspect="1" noChangeArrowheads="1"/>
          </p:cNvPicPr>
          <p:nvPr/>
        </p:nvPicPr>
        <p:blipFill>
          <a:blip r:embed="rId2" cstate="print">
            <a:lum bright="-64000"/>
          </a:blip>
          <a:srcRect/>
          <a:stretch>
            <a:fillRect/>
          </a:stretch>
        </p:blipFill>
        <p:spPr bwMode="auto">
          <a:xfrm>
            <a:off x="1" y="1295400"/>
            <a:ext cx="91781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629400" cy="868362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UI</a:t>
            </a:r>
            <a:r>
              <a:rPr lang="en-US" dirty="0" smtClean="0"/>
              <a:t> for Content Editor</a:t>
            </a:r>
            <a:endParaRPr lang="en-US" dirty="0"/>
          </a:p>
        </p:txBody>
      </p:sp>
      <p:sp>
        <p:nvSpPr>
          <p:cNvPr id="15365" name="Freeform 5"/>
          <p:cNvSpPr>
            <a:spLocks noEditPoints="1"/>
          </p:cNvSpPr>
          <p:nvPr/>
        </p:nvSpPr>
        <p:spPr bwMode="gray">
          <a:xfrm rot="20241944">
            <a:off x="1090157" y="2383984"/>
            <a:ext cx="6853237" cy="3171113"/>
          </a:xfrm>
          <a:custGeom>
            <a:avLst/>
            <a:gdLst/>
            <a:ahLst/>
            <a:cxnLst>
              <a:cxn ang="0">
                <a:pos x="1692" y="12"/>
              </a:cxn>
              <a:cxn ang="0">
                <a:pos x="1234" y="74"/>
              </a:cxn>
              <a:cxn ang="0">
                <a:pos x="828" y="182"/>
              </a:cxn>
              <a:cxn ang="0">
                <a:pos x="486" y="330"/>
              </a:cxn>
              <a:cxn ang="0">
                <a:pos x="226" y="510"/>
              </a:cxn>
              <a:cxn ang="0">
                <a:pos x="58" y="718"/>
              </a:cxn>
              <a:cxn ang="0">
                <a:pos x="0" y="944"/>
              </a:cxn>
              <a:cxn ang="0">
                <a:pos x="58" y="1170"/>
              </a:cxn>
              <a:cxn ang="0">
                <a:pos x="226" y="1378"/>
              </a:cxn>
              <a:cxn ang="0">
                <a:pos x="486" y="1558"/>
              </a:cxn>
              <a:cxn ang="0">
                <a:pos x="828" y="1706"/>
              </a:cxn>
              <a:cxn ang="0">
                <a:pos x="1234" y="1814"/>
              </a:cxn>
              <a:cxn ang="0">
                <a:pos x="1692" y="1876"/>
              </a:cxn>
              <a:cxn ang="0">
                <a:pos x="2186" y="1884"/>
              </a:cxn>
              <a:cxn ang="0">
                <a:pos x="2658" y="1840"/>
              </a:cxn>
              <a:cxn ang="0">
                <a:pos x="3084" y="1746"/>
              </a:cxn>
              <a:cxn ang="0">
                <a:pos x="3448" y="1612"/>
              </a:cxn>
              <a:cxn ang="0">
                <a:pos x="3738" y="1442"/>
              </a:cxn>
              <a:cxn ang="0">
                <a:pos x="3938" y="1242"/>
              </a:cxn>
              <a:cxn ang="0">
                <a:pos x="4034" y="1022"/>
              </a:cxn>
              <a:cxn ang="0">
                <a:pos x="4014" y="790"/>
              </a:cxn>
              <a:cxn ang="0">
                <a:pos x="3882" y="576"/>
              </a:cxn>
              <a:cxn ang="0">
                <a:pos x="3650" y="386"/>
              </a:cxn>
              <a:cxn ang="0">
                <a:pos x="3334" y="228"/>
              </a:cxn>
              <a:cxn ang="0">
                <a:pos x="2948" y="106"/>
              </a:cxn>
              <a:cxn ang="0">
                <a:pos x="2506" y="28"/>
              </a:cxn>
              <a:cxn ang="0">
                <a:pos x="2020" y="0"/>
              </a:cxn>
              <a:cxn ang="0">
                <a:pos x="1606" y="1736"/>
              </a:cxn>
              <a:cxn ang="0">
                <a:pos x="1164" y="1678"/>
              </a:cxn>
              <a:cxn ang="0">
                <a:pos x="776" y="1576"/>
              </a:cxn>
              <a:cxn ang="0">
                <a:pos x="458" y="1436"/>
              </a:cxn>
              <a:cxn ang="0">
                <a:pos x="224" y="1266"/>
              </a:cxn>
              <a:cxn ang="0">
                <a:pos x="88" y="1074"/>
              </a:cxn>
              <a:cxn ang="0">
                <a:pos x="68" y="864"/>
              </a:cxn>
              <a:cxn ang="0">
                <a:pos x="166" y="664"/>
              </a:cxn>
              <a:cxn ang="0">
                <a:pos x="370" y="486"/>
              </a:cxn>
              <a:cxn ang="0">
                <a:pos x="662" y="336"/>
              </a:cxn>
              <a:cxn ang="0">
                <a:pos x="1028" y="222"/>
              </a:cxn>
              <a:cxn ang="0">
                <a:pos x="1454" y="148"/>
              </a:cxn>
              <a:cxn ang="0">
                <a:pos x="1922" y="120"/>
              </a:cxn>
              <a:cxn ang="0">
                <a:pos x="2392" y="148"/>
              </a:cxn>
              <a:cxn ang="0">
                <a:pos x="2818" y="222"/>
              </a:cxn>
              <a:cxn ang="0">
                <a:pos x="3184" y="336"/>
              </a:cxn>
              <a:cxn ang="0">
                <a:pos x="3476" y="486"/>
              </a:cxn>
              <a:cxn ang="0">
                <a:pos x="3680" y="664"/>
              </a:cxn>
              <a:cxn ang="0">
                <a:pos x="3778" y="864"/>
              </a:cxn>
              <a:cxn ang="0">
                <a:pos x="3758" y="1074"/>
              </a:cxn>
              <a:cxn ang="0">
                <a:pos x="3622" y="1266"/>
              </a:cxn>
              <a:cxn ang="0">
                <a:pos x="3388" y="1436"/>
              </a:cxn>
              <a:cxn ang="0">
                <a:pos x="3070" y="1576"/>
              </a:cxn>
              <a:cxn ang="0">
                <a:pos x="2682" y="1678"/>
              </a:cxn>
              <a:cxn ang="0">
                <a:pos x="2240" y="1736"/>
              </a:cxn>
            </a:cxnLst>
            <a:rect l="0" t="0" r="r" b="b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gamma/>
                  <a:tint val="21176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371600" y="3048000"/>
            <a:ext cx="1752600" cy="1274763"/>
            <a:chOff x="1371600" y="3048000"/>
            <a:chExt cx="1752600" cy="1274763"/>
          </a:xfrm>
        </p:grpSpPr>
        <p:sp>
          <p:nvSpPr>
            <p:cNvPr id="15370" name="Oval 10"/>
            <p:cNvSpPr>
              <a:spLocks noChangeArrowheads="1"/>
            </p:cNvSpPr>
            <p:nvPr/>
          </p:nvSpPr>
          <p:spPr bwMode="gray">
            <a:xfrm>
              <a:off x="1371600" y="3048000"/>
              <a:ext cx="1752600" cy="127476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31373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81" name="Text Box 21"/>
            <p:cNvSpPr txBox="1">
              <a:spLocks noChangeArrowheads="1"/>
            </p:cNvSpPr>
            <p:nvPr/>
          </p:nvSpPr>
          <p:spPr bwMode="gray">
            <a:xfrm>
              <a:off x="1524000" y="3352800"/>
              <a:ext cx="141718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Navigation</a:t>
              </a:r>
            </a:p>
            <a:p>
              <a:pPr algn="ctr"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Menu</a:t>
              </a:r>
              <a:endParaRPr lang="en-US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810000" y="1524000"/>
            <a:ext cx="3352800" cy="1427163"/>
            <a:chOff x="3810000" y="1524000"/>
            <a:chExt cx="3352800" cy="1427163"/>
          </a:xfrm>
        </p:grpSpPr>
        <p:sp>
          <p:nvSpPr>
            <p:cNvPr id="15367" name="Oval 7"/>
            <p:cNvSpPr>
              <a:spLocks noChangeArrowheads="1"/>
            </p:cNvSpPr>
            <p:nvPr/>
          </p:nvSpPr>
          <p:spPr bwMode="gray">
            <a:xfrm>
              <a:off x="3810000" y="1676400"/>
              <a:ext cx="1676400" cy="1274763"/>
            </a:xfrm>
            <a:prstGeom prst="ellipse">
              <a:avLst/>
            </a:prstGeom>
            <a:gradFill rotWithShape="1">
              <a:gsLst>
                <a:gs pos="0">
                  <a:schemeClr val="tx1"/>
                </a:gs>
                <a:gs pos="100000">
                  <a:schemeClr val="tx1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379" name="Oval 19"/>
            <p:cNvSpPr>
              <a:spLocks noChangeArrowheads="1"/>
            </p:cNvSpPr>
            <p:nvPr/>
          </p:nvSpPr>
          <p:spPr bwMode="gray">
            <a:xfrm>
              <a:off x="5410200" y="1524000"/>
              <a:ext cx="1752600" cy="1274763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gray">
            <a:xfrm>
              <a:off x="3810000" y="1981200"/>
              <a:ext cx="16002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Rich-Text </a:t>
              </a:r>
              <a:b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Editor</a:t>
              </a:r>
              <a:endParaRPr lang="en-US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gray">
            <a:xfrm>
              <a:off x="5453678" y="1752600"/>
              <a:ext cx="170912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Insert </a:t>
              </a:r>
              <a:b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Image/Media</a:t>
              </a:r>
              <a:endParaRPr lang="en-US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038600" y="4724400"/>
            <a:ext cx="1905000" cy="1295400"/>
            <a:chOff x="4038600" y="4724400"/>
            <a:chExt cx="1905000" cy="1295400"/>
          </a:xfrm>
        </p:grpSpPr>
        <p:sp>
          <p:nvSpPr>
            <p:cNvPr id="15376" name="Oval 16"/>
            <p:cNvSpPr>
              <a:spLocks noChangeArrowheads="1"/>
            </p:cNvSpPr>
            <p:nvPr/>
          </p:nvSpPr>
          <p:spPr bwMode="gray">
            <a:xfrm>
              <a:off x="4038600" y="4724400"/>
              <a:ext cx="1905000" cy="1295400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84" name="Text Box 24"/>
            <p:cNvSpPr txBox="1">
              <a:spLocks noChangeArrowheads="1"/>
            </p:cNvSpPr>
            <p:nvPr/>
          </p:nvSpPr>
          <p:spPr bwMode="gray">
            <a:xfrm>
              <a:off x="4191000" y="4944070"/>
              <a:ext cx="168187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Content</a:t>
              </a:r>
              <a:b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</a:br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Management</a:t>
              </a:r>
            </a:p>
            <a:p>
              <a:pPr algn="ctr" eaLnBrk="0" hangingPunct="0"/>
              <a:endParaRPr lang="en-US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90600" y="4800600"/>
            <a:ext cx="1828800" cy="1274762"/>
            <a:chOff x="990600" y="4800600"/>
            <a:chExt cx="1828800" cy="1274762"/>
          </a:xfrm>
        </p:grpSpPr>
        <p:sp>
          <p:nvSpPr>
            <p:cNvPr id="15373" name="Oval 13"/>
            <p:cNvSpPr>
              <a:spLocks noChangeArrowheads="1"/>
            </p:cNvSpPr>
            <p:nvPr/>
          </p:nvSpPr>
          <p:spPr bwMode="gray">
            <a:xfrm>
              <a:off x="990600" y="4800600"/>
              <a:ext cx="1828800" cy="1274762"/>
            </a:xfrm>
            <a:prstGeom prst="ellipse">
              <a:avLst/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35686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>
              <a:prstShdw prst="shdw12" dist="76200" dir="108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385" name="Text Box 25"/>
            <p:cNvSpPr txBox="1">
              <a:spLocks noChangeArrowheads="1"/>
            </p:cNvSpPr>
            <p:nvPr/>
          </p:nvSpPr>
          <p:spPr bwMode="gray">
            <a:xfrm>
              <a:off x="1334468" y="4953000"/>
              <a:ext cx="14087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Create </a:t>
              </a:r>
            </a:p>
            <a:p>
              <a:pPr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Flexible </a:t>
              </a:r>
            </a:p>
            <a:p>
              <a:pPr eaLnBrk="0" hangingPunct="0"/>
              <a:r>
                <a:rPr lang="en-US" dirty="0" smtClean="0">
                  <a:solidFill>
                    <a:schemeClr val="bg1"/>
                  </a:solidFill>
                  <a:latin typeface="Verdana" pitchFamily="34" charset="0"/>
                </a:rPr>
                <a:t>Contents </a:t>
              </a:r>
              <a:endParaRPr lang="en-US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3352800" y="3124200"/>
            <a:ext cx="2590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 smtClean="0">
                <a:solidFill>
                  <a:schemeClr val="bg1"/>
                </a:solidFill>
              </a:rPr>
              <a:t>User Interface for Content Editor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57200" y="1963738"/>
            <a:ext cx="3810000" cy="1617662"/>
            <a:chOff x="457200" y="1963738"/>
            <a:chExt cx="3810000" cy="1617662"/>
          </a:xfrm>
        </p:grpSpPr>
        <p:sp>
          <p:nvSpPr>
            <p:cNvPr id="15387" name="Line 27"/>
            <p:cNvSpPr>
              <a:spLocks noChangeShapeType="1"/>
            </p:cNvSpPr>
            <p:nvPr/>
          </p:nvSpPr>
          <p:spPr bwMode="gray">
            <a:xfrm>
              <a:off x="2473325" y="1963738"/>
              <a:ext cx="1793875" cy="1617662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388" name="AutoShape 28"/>
            <p:cNvCxnSpPr>
              <a:cxnSpLocks noChangeShapeType="1"/>
            </p:cNvCxnSpPr>
            <p:nvPr/>
          </p:nvCxnSpPr>
          <p:spPr bwMode="gray">
            <a:xfrm flipH="1">
              <a:off x="457200" y="1963738"/>
              <a:ext cx="2016125" cy="0"/>
            </a:xfrm>
            <a:prstGeom prst="straightConnector1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473075" y="1524000"/>
            <a:ext cx="2651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 smtClean="0">
                <a:solidFill>
                  <a:schemeClr val="bg1"/>
                </a:solidFill>
                <a:latin typeface="Verdana" pitchFamily="34" charset="0"/>
              </a:rPr>
              <a:t>Easy to Use</a:t>
            </a:r>
            <a:endParaRPr lang="en-US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gray">
          <a:xfrm>
            <a:off x="6324600" y="3124200"/>
            <a:ext cx="1752600" cy="1274762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35686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Web File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Management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6" grpId="0"/>
      <p:bldP spid="15389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Design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524000"/>
            <a:ext cx="7696200" cy="1369606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Geneseo Garland Theme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</a:t>
            </a:r>
            <a:r>
              <a:rPr lang="en-US" b="1" dirty="0" smtClean="0"/>
              <a:t>Drupal admin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 Sub-site management for sub-site webmasters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</a:t>
            </a:r>
            <a:r>
              <a:rPr lang="en-US" b="1" dirty="0" smtClean="0"/>
              <a:t>Rich-text editor (TinyMCE ) for Drupal content editor</a:t>
            </a:r>
            <a:endParaRPr lang="en-US" b="1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133600"/>
            <a:ext cx="6096000" cy="415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Design</a:t>
            </a:r>
            <a:endParaRPr lang="en-US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723911"/>
            <a:ext cx="6858000" cy="513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1295400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Geneseo Garland Theme: Drupal PHP Templates, CSS and My Site Management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*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551325"/>
            <a:ext cx="7696200" cy="3477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Geneseo All Theme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Main site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All sub sites except for the library site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Many customized templates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Many page layouts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Global CSS style sheets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Global JavaScript code: </a:t>
            </a:r>
            <a:r>
              <a:rPr lang="en-US" b="1" dirty="0" err="1" smtClean="0"/>
              <a:t>Jquery</a:t>
            </a:r>
            <a:r>
              <a:rPr lang="en-US" b="1" dirty="0" smtClean="0"/>
              <a:t>, Slideshow, etc.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Views templates </a:t>
            </a:r>
            <a:endParaRPr lang="en-US" b="1" dirty="0"/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**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371600"/>
            <a:ext cx="7382757" cy="53512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214438"/>
            <a:ext cx="6582933" cy="56435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47800" y="1171426"/>
            <a:ext cx="7024688" cy="56103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1210343"/>
            <a:ext cx="7367588" cy="5647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0" y="2286000"/>
            <a:ext cx="129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Geneseo All Theme</a:t>
            </a:r>
            <a:br>
              <a:rPr lang="en-US" sz="1600" b="1" dirty="0" smtClean="0"/>
            </a:br>
            <a:endParaRPr lang="en-US" sz="1600" b="1" dirty="0" smtClean="0"/>
          </a:p>
          <a:p>
            <a:pPr algn="ctr"/>
            <a:r>
              <a:rPr lang="en-US" sz="1600" b="1" dirty="0" smtClean="0"/>
              <a:t>Templates</a:t>
            </a:r>
          </a:p>
          <a:p>
            <a:pPr algn="ctr"/>
            <a:endParaRPr lang="en-US" sz="1600" b="1" dirty="0" smtClean="0"/>
          </a:p>
          <a:p>
            <a:pPr algn="ctr"/>
            <a:r>
              <a:rPr lang="en-US" sz="1600" b="1" dirty="0" smtClean="0"/>
              <a:t>CSS</a:t>
            </a:r>
          </a:p>
          <a:p>
            <a:pPr algn="ctr"/>
            <a:endParaRPr lang="en-US" sz="1600" b="1" dirty="0"/>
          </a:p>
          <a:p>
            <a:pPr algn="ctr"/>
            <a:r>
              <a:rPr lang="en-US" sz="1600" b="1" dirty="0" smtClean="0"/>
              <a:t>Demo Pages</a:t>
            </a:r>
            <a:endParaRPr lang="en-US" sz="16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7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***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7696200" cy="22775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Geneseo Library Theme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 </a:t>
            </a:r>
            <a:r>
              <a:rPr lang="en-US" b="1" dirty="0" smtClean="0"/>
              <a:t>Special design with the same color style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 Different header, navigation menu, layout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Geneseo Mobile Theme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Mobile pages</a:t>
            </a:r>
            <a:endParaRPr lang="en-US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086600" cy="868362"/>
          </a:xfrm>
        </p:spPr>
        <p:txBody>
          <a:bodyPr/>
          <a:lstStyle/>
          <a:p>
            <a:r>
              <a:rPr lang="en-US" dirty="0" smtClean="0"/>
              <a:t>5. Theme &amp; Template ****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524000"/>
            <a:ext cx="7348122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837" y="1287555"/>
            <a:ext cx="6039896" cy="54180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1295400"/>
            <a:ext cx="2343150" cy="2838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8800" y="1295400"/>
            <a:ext cx="3305175" cy="41539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315200" cy="868362"/>
          </a:xfrm>
        </p:spPr>
        <p:txBody>
          <a:bodyPr/>
          <a:lstStyle/>
          <a:p>
            <a:r>
              <a:rPr lang="en-US" dirty="0" smtClean="0"/>
              <a:t>6. Third party modules utilized?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2362200"/>
            <a:ext cx="1828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acl</a:t>
            </a:r>
            <a:endParaRPr lang="en-US" dirty="0" smtClean="0"/>
          </a:p>
          <a:p>
            <a:r>
              <a:rPr lang="en-US" dirty="0" err="1" smtClean="0"/>
              <a:t>Addtoany</a:t>
            </a:r>
            <a:endParaRPr lang="en-US" dirty="0" smtClean="0"/>
          </a:p>
          <a:p>
            <a:r>
              <a:rPr lang="en-US" dirty="0" err="1" smtClean="0"/>
              <a:t>advanced_help</a:t>
            </a:r>
            <a:endParaRPr lang="en-US" dirty="0" smtClean="0"/>
          </a:p>
          <a:p>
            <a:r>
              <a:rPr lang="en-US" dirty="0" err="1" smtClean="0"/>
              <a:t>advuser</a:t>
            </a:r>
            <a:endParaRPr lang="en-US" dirty="0" smtClean="0"/>
          </a:p>
          <a:p>
            <a:r>
              <a:rPr lang="en-US" dirty="0" err="1" smtClean="0"/>
              <a:t>ajax</a:t>
            </a:r>
            <a:endParaRPr lang="en-US" dirty="0" smtClean="0"/>
          </a:p>
          <a:p>
            <a:r>
              <a:rPr lang="en-US" dirty="0" err="1" smtClean="0"/>
              <a:t>alumni_profile</a:t>
            </a:r>
            <a:endParaRPr lang="en-US" dirty="0" smtClean="0"/>
          </a:p>
          <a:p>
            <a:r>
              <a:rPr lang="en-US" dirty="0" err="1" smtClean="0"/>
              <a:t>assign_depts</a:t>
            </a:r>
            <a:endParaRPr lang="en-US" dirty="0" smtClean="0"/>
          </a:p>
          <a:p>
            <a:r>
              <a:rPr lang="en-US" dirty="0" err="1" smtClean="0"/>
              <a:t>backup_migrate</a:t>
            </a:r>
            <a:endParaRPr lang="en-US" dirty="0" smtClean="0"/>
          </a:p>
          <a:p>
            <a:r>
              <a:rPr lang="en-US" dirty="0" err="1" smtClean="0"/>
              <a:t>block_manager</a:t>
            </a:r>
            <a:endParaRPr lang="en-US" dirty="0" smtClean="0"/>
          </a:p>
          <a:p>
            <a:r>
              <a:rPr lang="en-US" dirty="0" err="1" smtClean="0"/>
              <a:t>brilliant_gallery</a:t>
            </a:r>
            <a:endParaRPr lang="en-US" dirty="0" smtClean="0"/>
          </a:p>
          <a:p>
            <a:r>
              <a:rPr lang="en-US" dirty="0" err="1" smtClean="0"/>
              <a:t>browscap</a:t>
            </a:r>
            <a:endParaRPr lang="en-US" dirty="0" smtClean="0"/>
          </a:p>
          <a:p>
            <a:r>
              <a:rPr lang="en-US" dirty="0" err="1" smtClean="0"/>
              <a:t>by_geneseo</a:t>
            </a:r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2616200" y="2362200"/>
            <a:ext cx="2184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draggableviews</a:t>
            </a:r>
            <a:endParaRPr lang="en-US" dirty="0" smtClean="0"/>
          </a:p>
          <a:p>
            <a:r>
              <a:rPr lang="en-US" dirty="0" err="1" smtClean="0"/>
              <a:t>dynamicfield</a:t>
            </a:r>
            <a:endParaRPr lang="en-US" dirty="0" smtClean="0"/>
          </a:p>
          <a:p>
            <a:r>
              <a:rPr lang="en-US" dirty="0" err="1" smtClean="0"/>
              <a:t>faq_ask</a:t>
            </a:r>
            <a:endParaRPr lang="en-US" dirty="0" smtClean="0"/>
          </a:p>
          <a:p>
            <a:r>
              <a:rPr lang="en-US" dirty="0" err="1" smtClean="0"/>
              <a:t>fast_facts</a:t>
            </a:r>
            <a:endParaRPr lang="en-US" dirty="0" smtClean="0"/>
          </a:p>
          <a:p>
            <a:r>
              <a:rPr lang="en-US" dirty="0" err="1" smtClean="0"/>
              <a:t>feedapi</a:t>
            </a:r>
            <a:endParaRPr lang="en-US" dirty="0" smtClean="0"/>
          </a:p>
          <a:p>
            <a:r>
              <a:rPr lang="en-US" dirty="0" smtClean="0"/>
              <a:t>feeds</a:t>
            </a:r>
          </a:p>
          <a:p>
            <a:r>
              <a:rPr lang="en-US" dirty="0" smtClean="0"/>
              <a:t>flag</a:t>
            </a:r>
          </a:p>
          <a:p>
            <a:r>
              <a:rPr lang="en-US" dirty="0" smtClean="0"/>
              <a:t>front</a:t>
            </a:r>
          </a:p>
          <a:p>
            <a:r>
              <a:rPr lang="en-US" dirty="0" err="1" smtClean="0"/>
              <a:t>geneseo_admin</a:t>
            </a:r>
            <a:endParaRPr lang="en-US" dirty="0" smtClean="0"/>
          </a:p>
          <a:p>
            <a:r>
              <a:rPr lang="en-US" dirty="0" err="1" smtClean="0"/>
              <a:t>geneseo_themes</a:t>
            </a:r>
            <a:endParaRPr lang="en-US" dirty="0" smtClean="0"/>
          </a:p>
          <a:p>
            <a:r>
              <a:rPr lang="en-US" dirty="0" err="1" smtClean="0"/>
              <a:t>gen_maps</a:t>
            </a:r>
            <a:endParaRPr lang="en-US" dirty="0" smtClean="0"/>
          </a:p>
          <a:p>
            <a:r>
              <a:rPr lang="en-US" dirty="0" err="1" smtClean="0"/>
              <a:t>Globalredirect</a:t>
            </a:r>
            <a:endParaRPr lang="en-US" dirty="0" smtClean="0"/>
          </a:p>
          <a:p>
            <a:r>
              <a:rPr lang="en-US" dirty="0" smtClean="0"/>
              <a:t>calendar</a:t>
            </a:r>
          </a:p>
          <a:p>
            <a:r>
              <a:rPr lang="en-US" dirty="0" err="1" smtClean="0"/>
              <a:t>calendar_block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8" name="Rectangle 7"/>
          <p:cNvSpPr/>
          <p:nvPr/>
        </p:nvSpPr>
        <p:spPr>
          <a:xfrm>
            <a:off x="6858000" y="2362200"/>
            <a:ext cx="213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google_analytics</a:t>
            </a:r>
            <a:endParaRPr lang="en-US" dirty="0" smtClean="0"/>
          </a:p>
          <a:p>
            <a:r>
              <a:rPr lang="en-US" dirty="0" err="1" smtClean="0"/>
              <a:t>iframe</a:t>
            </a:r>
            <a:endParaRPr lang="en-US" dirty="0" smtClean="0"/>
          </a:p>
          <a:p>
            <a:r>
              <a:rPr lang="en-US" dirty="0" smtClean="0"/>
              <a:t>Image</a:t>
            </a:r>
          </a:p>
          <a:p>
            <a:r>
              <a:rPr lang="en-US" dirty="0" err="1" smtClean="0"/>
              <a:t>imagefield</a:t>
            </a:r>
            <a:endParaRPr lang="en-US" dirty="0" smtClean="0"/>
          </a:p>
          <a:p>
            <a:r>
              <a:rPr lang="en-US" dirty="0" err="1" smtClean="0"/>
              <a:t>image_fupload</a:t>
            </a:r>
            <a:endParaRPr lang="en-US" dirty="0" smtClean="0"/>
          </a:p>
          <a:p>
            <a:r>
              <a:rPr lang="en-US" dirty="0" err="1" smtClean="0"/>
              <a:t>imce</a:t>
            </a:r>
            <a:endParaRPr lang="en-US" dirty="0" smtClean="0"/>
          </a:p>
          <a:p>
            <a:r>
              <a:rPr lang="en-US" dirty="0" err="1" smtClean="0"/>
              <a:t>img_assist</a:t>
            </a:r>
            <a:endParaRPr lang="en-US" dirty="0" smtClean="0"/>
          </a:p>
          <a:p>
            <a:r>
              <a:rPr lang="en-US" dirty="0" err="1" smtClean="0"/>
              <a:t>jquery_ui</a:t>
            </a:r>
            <a:endParaRPr lang="en-US" dirty="0" smtClean="0"/>
          </a:p>
          <a:p>
            <a:r>
              <a:rPr lang="en-US" dirty="0" err="1" smtClean="0"/>
              <a:t>jquery_update</a:t>
            </a:r>
            <a:endParaRPr lang="en-US" dirty="0" smtClean="0"/>
          </a:p>
          <a:p>
            <a:r>
              <a:rPr lang="en-US" dirty="0" err="1" smtClean="0"/>
              <a:t>jstimer</a:t>
            </a:r>
            <a:endParaRPr lang="en-US" dirty="0" smtClean="0"/>
          </a:p>
          <a:p>
            <a:r>
              <a:rPr lang="en-US" dirty="0" err="1" smtClean="0"/>
              <a:t>late_form_alter</a:t>
            </a:r>
            <a:endParaRPr lang="en-US" dirty="0" smtClean="0"/>
          </a:p>
          <a:p>
            <a:r>
              <a:rPr lang="en-US" dirty="0" err="1" smtClean="0"/>
              <a:t>ldap_integration</a:t>
            </a:r>
            <a:endParaRPr lang="en-US" dirty="0" smtClean="0"/>
          </a:p>
          <a:p>
            <a:r>
              <a:rPr lang="en-US" dirty="0" smtClean="0"/>
              <a:t>lightbox2</a:t>
            </a:r>
          </a:p>
          <a:p>
            <a:r>
              <a:rPr lang="en-US" dirty="0" smtClean="0"/>
              <a:t>link</a:t>
            </a:r>
          </a:p>
        </p:txBody>
      </p:sp>
      <p:sp>
        <p:nvSpPr>
          <p:cNvPr id="9" name="Rectangle 8"/>
          <p:cNvSpPr/>
          <p:nvPr/>
        </p:nvSpPr>
        <p:spPr>
          <a:xfrm>
            <a:off x="4546600" y="2362200"/>
            <a:ext cx="2463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captcha</a:t>
            </a:r>
            <a:endParaRPr lang="en-US" dirty="0" smtClean="0"/>
          </a:p>
          <a:p>
            <a:r>
              <a:rPr lang="en-US" dirty="0" err="1" smtClean="0"/>
              <a:t>cas</a:t>
            </a:r>
            <a:endParaRPr lang="en-US" dirty="0" smtClean="0"/>
          </a:p>
          <a:p>
            <a:r>
              <a:rPr lang="en-US" dirty="0" err="1" smtClean="0"/>
              <a:t>cck</a:t>
            </a:r>
            <a:endParaRPr lang="en-US" dirty="0" smtClean="0"/>
          </a:p>
          <a:p>
            <a:r>
              <a:rPr lang="en-US" dirty="0" err="1" smtClean="0"/>
              <a:t>computed_field</a:t>
            </a:r>
            <a:endParaRPr lang="en-US" dirty="0" smtClean="0"/>
          </a:p>
          <a:p>
            <a:r>
              <a:rPr lang="en-US" dirty="0" err="1" smtClean="0"/>
              <a:t>connect_geneseo</a:t>
            </a:r>
            <a:endParaRPr lang="en-US" dirty="0" smtClean="0"/>
          </a:p>
          <a:p>
            <a:r>
              <a:rPr lang="en-US" dirty="0" err="1" smtClean="0"/>
              <a:t>contact_forms</a:t>
            </a:r>
            <a:endParaRPr lang="en-US" dirty="0" smtClean="0"/>
          </a:p>
          <a:p>
            <a:r>
              <a:rPr lang="en-US" dirty="0" err="1" smtClean="0"/>
              <a:t>css</a:t>
            </a:r>
            <a:endParaRPr lang="en-US" dirty="0" smtClean="0"/>
          </a:p>
          <a:p>
            <a:r>
              <a:rPr lang="en-US" dirty="0" err="1" smtClean="0"/>
              <a:t>cssapi</a:t>
            </a:r>
            <a:endParaRPr lang="en-US" dirty="0" smtClean="0"/>
          </a:p>
          <a:p>
            <a:r>
              <a:rPr lang="en-US" dirty="0" err="1" smtClean="0"/>
              <a:t>ctm</a:t>
            </a:r>
            <a:endParaRPr lang="en-US" dirty="0" smtClean="0"/>
          </a:p>
          <a:p>
            <a:r>
              <a:rPr lang="en-US" dirty="0" err="1" smtClean="0"/>
              <a:t>ctools</a:t>
            </a:r>
            <a:endParaRPr lang="en-US" dirty="0" smtClean="0"/>
          </a:p>
          <a:p>
            <a:r>
              <a:rPr lang="en-US" dirty="0" err="1" smtClean="0"/>
              <a:t>custom_breadcrumbs</a:t>
            </a:r>
            <a:endParaRPr lang="en-US" dirty="0" smtClean="0"/>
          </a:p>
          <a:p>
            <a:r>
              <a:rPr lang="en-US" dirty="0" smtClean="0"/>
              <a:t>date</a:t>
            </a:r>
          </a:p>
          <a:p>
            <a:r>
              <a:rPr lang="en-US" dirty="0" err="1" smtClean="0"/>
              <a:t>Devel</a:t>
            </a:r>
            <a:endParaRPr lang="en-US" dirty="0" smtClean="0"/>
          </a:p>
          <a:p>
            <a:r>
              <a:rPr lang="en-US" dirty="0" err="1" smtClean="0"/>
              <a:t>gmap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81000" y="144780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000" b="1" dirty="0" smtClean="0">
                <a:solidFill>
                  <a:schemeClr val="dk1"/>
                </a:solidFill>
                <a:latin typeface="+mn-lt"/>
              </a:rPr>
              <a:t>Contributed Modules </a:t>
            </a:r>
            <a:r>
              <a:rPr lang="en-US" sz="2000" b="1" dirty="0">
                <a:solidFill>
                  <a:schemeClr val="dk1"/>
                </a:solidFill>
                <a:latin typeface="+mn-lt"/>
              </a:rPr>
              <a:t>Besides </a:t>
            </a:r>
            <a:r>
              <a:rPr lang="en-US" sz="2000" b="1" dirty="0" smtClean="0">
                <a:solidFill>
                  <a:schemeClr val="dk1"/>
                </a:solidFill>
                <a:latin typeface="+mn-lt"/>
              </a:rPr>
              <a:t>of Drupal </a:t>
            </a:r>
            <a:r>
              <a:rPr lang="en-US" sz="2000" b="1" dirty="0">
                <a:solidFill>
                  <a:schemeClr val="dk1"/>
                </a:solidFill>
                <a:latin typeface="+mn-lt"/>
              </a:rPr>
              <a:t>Core Modules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" y="2494717"/>
            <a:ext cx="6400800" cy="3810000"/>
            <a:chOff x="457200" y="2590800"/>
            <a:chExt cx="6400800" cy="3810000"/>
          </a:xfrm>
        </p:grpSpPr>
        <p:sp>
          <p:nvSpPr>
            <p:cNvPr id="11" name="Notched Right Arrow 10"/>
            <p:cNvSpPr/>
            <p:nvPr/>
          </p:nvSpPr>
          <p:spPr>
            <a:xfrm>
              <a:off x="457200" y="2590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Notched Right Arrow 11"/>
            <p:cNvSpPr/>
            <p:nvPr/>
          </p:nvSpPr>
          <p:spPr>
            <a:xfrm>
              <a:off x="457200" y="36576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Notched Right Arrow 12"/>
            <p:cNvSpPr/>
            <p:nvPr/>
          </p:nvSpPr>
          <p:spPr>
            <a:xfrm>
              <a:off x="2362200" y="3886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Notched Right Arrow 13"/>
            <p:cNvSpPr/>
            <p:nvPr/>
          </p:nvSpPr>
          <p:spPr>
            <a:xfrm>
              <a:off x="2362200" y="55626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Notched Right Arrow 14"/>
            <p:cNvSpPr/>
            <p:nvPr/>
          </p:nvSpPr>
          <p:spPr>
            <a:xfrm>
              <a:off x="2362200" y="28194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Notched Right Arrow 15"/>
            <p:cNvSpPr/>
            <p:nvPr/>
          </p:nvSpPr>
          <p:spPr>
            <a:xfrm>
              <a:off x="4267200" y="2590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Notched Right Arrow 16"/>
            <p:cNvSpPr/>
            <p:nvPr/>
          </p:nvSpPr>
          <p:spPr>
            <a:xfrm>
              <a:off x="4267200" y="3048000"/>
              <a:ext cx="304800" cy="3048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Notched Right Arrow 17"/>
            <p:cNvSpPr/>
            <p:nvPr/>
          </p:nvSpPr>
          <p:spPr>
            <a:xfrm>
              <a:off x="4267200" y="4191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Notched Right Arrow 18"/>
            <p:cNvSpPr/>
            <p:nvPr/>
          </p:nvSpPr>
          <p:spPr>
            <a:xfrm>
              <a:off x="4267200" y="5029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Notched Right Arrow 19"/>
            <p:cNvSpPr/>
            <p:nvPr/>
          </p:nvSpPr>
          <p:spPr>
            <a:xfrm>
              <a:off x="4267200" y="6172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Notched Right Arrow 20"/>
            <p:cNvSpPr/>
            <p:nvPr/>
          </p:nvSpPr>
          <p:spPr>
            <a:xfrm>
              <a:off x="6553200" y="2590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Notched Right Arrow 21"/>
            <p:cNvSpPr/>
            <p:nvPr/>
          </p:nvSpPr>
          <p:spPr>
            <a:xfrm>
              <a:off x="6553200" y="3124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Notched Right Arrow 23"/>
            <p:cNvSpPr/>
            <p:nvPr/>
          </p:nvSpPr>
          <p:spPr>
            <a:xfrm>
              <a:off x="6553200" y="3886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Notched Right Arrow 24"/>
            <p:cNvSpPr/>
            <p:nvPr/>
          </p:nvSpPr>
          <p:spPr>
            <a:xfrm>
              <a:off x="6553200" y="4191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Notched Right Arrow 25"/>
            <p:cNvSpPr/>
            <p:nvPr/>
          </p:nvSpPr>
          <p:spPr>
            <a:xfrm>
              <a:off x="6553200" y="4495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Notched Right Arrow 26"/>
            <p:cNvSpPr/>
            <p:nvPr/>
          </p:nvSpPr>
          <p:spPr>
            <a:xfrm>
              <a:off x="6553200" y="58674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Notched Right Arrow 27"/>
            <p:cNvSpPr/>
            <p:nvPr/>
          </p:nvSpPr>
          <p:spPr>
            <a:xfrm>
              <a:off x="6553200" y="55626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315200" cy="868362"/>
          </a:xfrm>
        </p:spPr>
        <p:txBody>
          <a:bodyPr/>
          <a:lstStyle/>
          <a:p>
            <a:r>
              <a:rPr lang="en-US" dirty="0" smtClean="0"/>
              <a:t>6. Third party modules *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250281"/>
            <a:ext cx="22098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Location</a:t>
            </a:r>
          </a:p>
          <a:p>
            <a:r>
              <a:rPr lang="en-US" dirty="0" err="1" smtClean="0"/>
              <a:t>login_destination</a:t>
            </a:r>
            <a:endParaRPr lang="en-US" dirty="0" smtClean="0"/>
          </a:p>
          <a:p>
            <a:r>
              <a:rPr lang="en-US" dirty="0" err="1" smtClean="0"/>
              <a:t>logintoboggan</a:t>
            </a:r>
            <a:endParaRPr lang="en-US" dirty="0" smtClean="0"/>
          </a:p>
          <a:p>
            <a:r>
              <a:rPr lang="en-US" dirty="0" err="1" smtClean="0"/>
              <a:t>menu_block</a:t>
            </a:r>
            <a:endParaRPr lang="en-US" dirty="0" smtClean="0"/>
          </a:p>
          <a:p>
            <a:r>
              <a:rPr lang="en-US" dirty="0" err="1" smtClean="0"/>
              <a:t>menu_breadcrumb</a:t>
            </a:r>
            <a:endParaRPr lang="en-US" dirty="0" smtClean="0"/>
          </a:p>
          <a:p>
            <a:r>
              <a:rPr lang="en-US" dirty="0" err="1" smtClean="0"/>
              <a:t>menu_per_role</a:t>
            </a:r>
            <a:endParaRPr lang="en-US" dirty="0" smtClean="0"/>
          </a:p>
          <a:p>
            <a:r>
              <a:rPr lang="en-US" dirty="0" err="1" smtClean="0"/>
              <a:t>mini_site</a:t>
            </a:r>
            <a:endParaRPr lang="en-US" dirty="0" smtClean="0"/>
          </a:p>
          <a:p>
            <a:r>
              <a:rPr lang="en-US" dirty="0" err="1" smtClean="0"/>
              <a:t>mobile_tools</a:t>
            </a:r>
            <a:endParaRPr lang="en-US" dirty="0" smtClean="0"/>
          </a:p>
          <a:p>
            <a:r>
              <a:rPr lang="en-US" dirty="0" err="1" smtClean="0"/>
              <a:t>news_events</a:t>
            </a:r>
            <a:endParaRPr lang="en-US" dirty="0" smtClean="0"/>
          </a:p>
          <a:p>
            <a:r>
              <a:rPr lang="en-US" dirty="0" err="1" smtClean="0"/>
              <a:t>news_events_enco</a:t>
            </a:r>
            <a:endParaRPr lang="en-US" dirty="0" smtClean="0"/>
          </a:p>
          <a:p>
            <a:r>
              <a:rPr lang="en-US" dirty="0" err="1" smtClean="0"/>
              <a:t>nicer_ui</a:t>
            </a:r>
            <a:endParaRPr lang="en-US" dirty="0" smtClean="0"/>
          </a:p>
          <a:p>
            <a:r>
              <a:rPr lang="en-US" dirty="0" err="1" smtClean="0"/>
              <a:t>node_clone</a:t>
            </a:r>
            <a:endParaRPr lang="en-US" dirty="0" smtClean="0"/>
          </a:p>
          <a:p>
            <a:r>
              <a:rPr lang="en-US" dirty="0" smtClean="0"/>
              <a:t>panels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3505200" y="2250281"/>
            <a:ext cx="2286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pathauto</a:t>
            </a:r>
            <a:endParaRPr lang="en-US" dirty="0" smtClean="0"/>
          </a:p>
          <a:p>
            <a:r>
              <a:rPr lang="en-US" dirty="0" err="1" smtClean="0"/>
              <a:t>path_redirect</a:t>
            </a:r>
            <a:endParaRPr lang="en-US" dirty="0" smtClean="0"/>
          </a:p>
          <a:p>
            <a:r>
              <a:rPr lang="en-US" dirty="0" smtClean="0"/>
              <a:t>print</a:t>
            </a:r>
          </a:p>
          <a:p>
            <a:r>
              <a:rPr lang="en-US" dirty="0" err="1" smtClean="0"/>
              <a:t>read_rss</a:t>
            </a:r>
            <a:endParaRPr lang="en-US" dirty="0" smtClean="0"/>
          </a:p>
          <a:p>
            <a:r>
              <a:rPr lang="en-US" dirty="0" smtClean="0"/>
              <a:t>Scheduler</a:t>
            </a:r>
          </a:p>
          <a:p>
            <a:r>
              <a:rPr lang="en-US" dirty="0" err="1" smtClean="0"/>
              <a:t>site_map</a:t>
            </a:r>
            <a:endParaRPr lang="en-US" dirty="0" smtClean="0"/>
          </a:p>
          <a:p>
            <a:r>
              <a:rPr lang="en-US" dirty="0" err="1" smtClean="0"/>
              <a:t>site_pages</a:t>
            </a:r>
            <a:endParaRPr lang="en-US" dirty="0" smtClean="0"/>
          </a:p>
          <a:p>
            <a:r>
              <a:rPr lang="en-US" dirty="0" smtClean="0"/>
              <a:t>slideshow</a:t>
            </a:r>
          </a:p>
          <a:p>
            <a:r>
              <a:rPr lang="en-US" dirty="0" err="1" smtClean="0"/>
              <a:t>tagadelic</a:t>
            </a:r>
            <a:endParaRPr lang="en-US" dirty="0" smtClean="0"/>
          </a:p>
          <a:p>
            <a:r>
              <a:rPr lang="en-US" dirty="0" err="1" smtClean="0"/>
              <a:t>taxonomy_blocks</a:t>
            </a:r>
            <a:endParaRPr lang="en-US" dirty="0" smtClean="0"/>
          </a:p>
          <a:p>
            <a:r>
              <a:rPr lang="en-US" dirty="0" err="1" smtClean="0"/>
              <a:t>teaserbytype</a:t>
            </a:r>
            <a:endParaRPr lang="en-US" dirty="0" smtClean="0"/>
          </a:p>
          <a:p>
            <a:r>
              <a:rPr lang="en-US" dirty="0" err="1" smtClean="0"/>
              <a:t>themekey</a:t>
            </a:r>
            <a:endParaRPr lang="en-US" dirty="0" smtClean="0"/>
          </a:p>
          <a:p>
            <a:r>
              <a:rPr lang="en-US" dirty="0" smtClean="0"/>
              <a:t>token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0" y="2250281"/>
            <a:ext cx="2590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views</a:t>
            </a:r>
          </a:p>
          <a:p>
            <a:r>
              <a:rPr lang="en-US" dirty="0" err="1" smtClean="0"/>
              <a:t>views_calc</a:t>
            </a:r>
            <a:endParaRPr lang="en-US" dirty="0" smtClean="0"/>
          </a:p>
          <a:p>
            <a:r>
              <a:rPr lang="en-US" dirty="0" err="1" smtClean="0"/>
              <a:t>views_modify_query</a:t>
            </a:r>
            <a:endParaRPr lang="en-US" dirty="0" smtClean="0"/>
          </a:p>
          <a:p>
            <a:r>
              <a:rPr lang="en-US" dirty="0" err="1" smtClean="0"/>
              <a:t>vocabindex</a:t>
            </a:r>
            <a:endParaRPr lang="en-US" dirty="0" smtClean="0"/>
          </a:p>
          <a:p>
            <a:r>
              <a:rPr lang="en-US" dirty="0" err="1" smtClean="0"/>
              <a:t>webfm</a:t>
            </a:r>
            <a:endParaRPr lang="en-US" dirty="0" smtClean="0"/>
          </a:p>
          <a:p>
            <a:r>
              <a:rPr lang="en-US" dirty="0" smtClean="0"/>
              <a:t>Webform</a:t>
            </a:r>
          </a:p>
          <a:p>
            <a:r>
              <a:rPr lang="en-US" dirty="0" err="1" smtClean="0"/>
              <a:t>webform_validation</a:t>
            </a:r>
            <a:endParaRPr lang="en-US" dirty="0" smtClean="0"/>
          </a:p>
          <a:p>
            <a:r>
              <a:rPr lang="en-US" dirty="0" smtClean="0"/>
              <a:t>workflow</a:t>
            </a:r>
          </a:p>
          <a:p>
            <a:r>
              <a:rPr lang="en-US" dirty="0" smtClean="0"/>
              <a:t>world_war2</a:t>
            </a:r>
          </a:p>
          <a:p>
            <a:r>
              <a:rPr lang="en-US" dirty="0" err="1" smtClean="0"/>
              <a:t>Wys</a:t>
            </a:r>
            <a:endParaRPr lang="en-US" dirty="0" smtClean="0"/>
          </a:p>
          <a:p>
            <a:r>
              <a:rPr lang="en-US" dirty="0" smtClean="0"/>
              <a:t>Wysiwyg</a:t>
            </a:r>
          </a:p>
          <a:p>
            <a:r>
              <a:rPr lang="en-US" dirty="0" err="1" smtClean="0"/>
              <a:t>wysiwyg_spellcheck</a:t>
            </a:r>
            <a:endParaRPr lang="en-US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685800" y="2362200"/>
            <a:ext cx="5486400" cy="3505200"/>
            <a:chOff x="533400" y="1905000"/>
            <a:chExt cx="5486400" cy="3505200"/>
          </a:xfrm>
        </p:grpSpPr>
        <p:sp>
          <p:nvSpPr>
            <p:cNvPr id="9" name="Notched Right Arrow 8"/>
            <p:cNvSpPr/>
            <p:nvPr/>
          </p:nvSpPr>
          <p:spPr>
            <a:xfrm>
              <a:off x="533400" y="1905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Notched Right Arrow 9"/>
            <p:cNvSpPr/>
            <p:nvPr/>
          </p:nvSpPr>
          <p:spPr>
            <a:xfrm>
              <a:off x="533400" y="2743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Notched Right Arrow 10"/>
            <p:cNvSpPr/>
            <p:nvPr/>
          </p:nvSpPr>
          <p:spPr>
            <a:xfrm>
              <a:off x="533400" y="4953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Notched Right Arrow 11"/>
            <p:cNvSpPr/>
            <p:nvPr/>
          </p:nvSpPr>
          <p:spPr>
            <a:xfrm>
              <a:off x="3124200" y="1905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Notched Right Arrow 12"/>
            <p:cNvSpPr/>
            <p:nvPr/>
          </p:nvSpPr>
          <p:spPr>
            <a:xfrm>
              <a:off x="3124200" y="4876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Notched Right Arrow 13"/>
            <p:cNvSpPr/>
            <p:nvPr/>
          </p:nvSpPr>
          <p:spPr>
            <a:xfrm>
              <a:off x="3124200" y="51816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Notched Right Arrow 14"/>
            <p:cNvSpPr/>
            <p:nvPr/>
          </p:nvSpPr>
          <p:spPr>
            <a:xfrm>
              <a:off x="5715000" y="19050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Notched Right Arrow 15"/>
            <p:cNvSpPr/>
            <p:nvPr/>
          </p:nvSpPr>
          <p:spPr>
            <a:xfrm>
              <a:off x="5715000" y="29718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Notched Right Arrow 16"/>
            <p:cNvSpPr/>
            <p:nvPr/>
          </p:nvSpPr>
          <p:spPr>
            <a:xfrm>
              <a:off x="5715000" y="32766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Notched Right Arrow 17"/>
            <p:cNvSpPr/>
            <p:nvPr/>
          </p:nvSpPr>
          <p:spPr>
            <a:xfrm>
              <a:off x="5715000" y="4648200"/>
              <a:ext cx="304800" cy="228600"/>
            </a:xfrm>
            <a:prstGeom prst="notchedRightArrow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81000" y="1447800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000" b="1" dirty="0" smtClean="0">
                <a:solidFill>
                  <a:schemeClr val="dk1"/>
                </a:solidFill>
                <a:latin typeface="+mn-lt"/>
              </a:rPr>
              <a:t>Contributed Modules </a:t>
            </a:r>
            <a:r>
              <a:rPr lang="en-US" sz="2000" b="1" dirty="0">
                <a:solidFill>
                  <a:schemeClr val="dk1"/>
                </a:solidFill>
                <a:latin typeface="+mn-lt"/>
              </a:rPr>
              <a:t>Besides </a:t>
            </a:r>
            <a:r>
              <a:rPr lang="en-US" sz="2000" b="1" dirty="0" smtClean="0">
                <a:solidFill>
                  <a:schemeClr val="dk1"/>
                </a:solidFill>
                <a:latin typeface="+mn-lt"/>
              </a:rPr>
              <a:t>of Drupal </a:t>
            </a:r>
            <a:r>
              <a:rPr lang="en-US" sz="2000" b="1" dirty="0">
                <a:solidFill>
                  <a:schemeClr val="dk1"/>
                </a:solidFill>
                <a:latin typeface="+mn-lt"/>
              </a:rPr>
              <a:t>Core Modules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6019800"/>
            <a:ext cx="723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How many contributed modules did we install? About 90</a:t>
            </a:r>
            <a:endParaRPr lang="en-US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458200" cy="868362"/>
          </a:xfrm>
        </p:spPr>
        <p:txBody>
          <a:bodyPr/>
          <a:lstStyle/>
          <a:p>
            <a:r>
              <a:rPr lang="en-US" dirty="0" smtClean="0"/>
              <a:t>7. Customize or hack Drupal?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1000" y="1447801"/>
            <a:ext cx="8382000" cy="1200329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000" b="1" dirty="0" smtClean="0"/>
              <a:t>  Never Hack Core?</a:t>
            </a:r>
          </a:p>
          <a:p>
            <a:pPr marL="684213" lvl="1" indent="-227013">
              <a:spcBef>
                <a:spcPts val="60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sz="1400" b="1" dirty="0" smtClean="0"/>
              <a:t> “Drupal is written with the assumption that every release upgrade will overwrite every Drupal core file. Therefore, local edits ("hacks") to Drupal core files are strongly discouraged.”   [www.drupal.org]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1000" y="3722400"/>
            <a:ext cx="8229600" cy="2754600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We modified core modules: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Menu module to add the Group permission for sub sites</a:t>
            </a:r>
          </a:p>
          <a:p>
            <a:pPr marL="684213" lvl="2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menu.admin.inc</a:t>
            </a:r>
            <a:r>
              <a:rPr lang="en-US" sz="1400" b="1" dirty="0" smtClean="0"/>
              <a:t> functions :</a:t>
            </a:r>
          </a:p>
          <a:p>
            <a:pPr marL="684213" lvl="2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menu_overview_page</a:t>
            </a:r>
            <a:r>
              <a:rPr lang="en-US" sz="1400" b="1" dirty="0" smtClean="0"/>
              <a:t>(),   </a:t>
            </a:r>
            <a:r>
              <a:rPr lang="en-US" sz="1400" b="1" dirty="0" err="1" smtClean="0"/>
              <a:t>menu_overview_form</a:t>
            </a:r>
            <a:r>
              <a:rPr lang="en-US" sz="1400" b="1" dirty="0" smtClean="0"/>
              <a:t>(),   </a:t>
            </a:r>
            <a:r>
              <a:rPr lang="en-US" sz="1400" b="1" dirty="0" err="1" smtClean="0"/>
              <a:t>menu_edit_menu</a:t>
            </a:r>
            <a:r>
              <a:rPr lang="en-US" sz="1400" b="1" dirty="0" smtClean="0"/>
              <a:t>()</a:t>
            </a:r>
          </a:p>
          <a:p>
            <a:pPr marL="684213" lvl="2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Menu.module</a:t>
            </a:r>
            <a:r>
              <a:rPr lang="en-US" sz="1400" b="1" dirty="0" smtClean="0"/>
              <a:t> functions :</a:t>
            </a:r>
          </a:p>
          <a:p>
            <a:pPr marL="684213" lvl="2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menu_help</a:t>
            </a:r>
            <a:r>
              <a:rPr lang="en-US" sz="1400" b="1" dirty="0" smtClean="0"/>
              <a:t>() ,  </a:t>
            </a:r>
            <a:r>
              <a:rPr lang="en-US" sz="1400" b="1" dirty="0" err="1" smtClean="0"/>
              <a:t>menu_menu</a:t>
            </a:r>
            <a:r>
              <a:rPr lang="en-US" sz="1400" b="1" dirty="0" smtClean="0"/>
              <a:t>(),   </a:t>
            </a:r>
            <a:r>
              <a:rPr lang="en-US" sz="1400" b="1" dirty="0" err="1" smtClean="0"/>
              <a:t>menu_get_menus</a:t>
            </a:r>
            <a:r>
              <a:rPr lang="en-US" sz="1400" b="1" dirty="0" smtClean="0"/>
              <a:t>()</a:t>
            </a:r>
          </a:p>
          <a:p>
            <a:pPr marL="684213" lvl="2">
              <a:spcBef>
                <a:spcPts val="60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endParaRPr lang="en-US" sz="1400" b="1" dirty="0" smtClean="0"/>
          </a:p>
          <a:p>
            <a:pPr marL="461963" lvl="2" indent="222250">
              <a:spcBef>
                <a:spcPts val="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Node module to add the access control for nodes</a:t>
            </a:r>
          </a:p>
          <a:p>
            <a:pPr marL="461963" lvl="2" indent="222250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Node.module</a:t>
            </a:r>
            <a:r>
              <a:rPr lang="en-US" sz="1400" b="1" dirty="0" smtClean="0"/>
              <a:t>: </a:t>
            </a:r>
          </a:p>
          <a:p>
            <a:pPr marL="461963" lvl="2" indent="222250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node_access</a:t>
            </a:r>
            <a:r>
              <a:rPr lang="en-US" sz="1400" b="1" dirty="0" smtClean="0"/>
              <a:t>(),   </a:t>
            </a:r>
            <a:r>
              <a:rPr lang="en-US" sz="1400" b="1" dirty="0" err="1" smtClean="0"/>
              <a:t>node_dept_access</a:t>
            </a:r>
            <a:r>
              <a:rPr lang="en-US" sz="1400" b="1" dirty="0" smtClean="0"/>
              <a:t>(), </a:t>
            </a:r>
          </a:p>
          <a:p>
            <a:pPr marL="461963" lvl="2" indent="222250">
              <a:spcBef>
                <a:spcPts val="0"/>
              </a:spcBef>
              <a:spcAft>
                <a:spcPts val="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err="1" smtClean="0"/>
              <a:t>node_is_dept_access_type</a:t>
            </a:r>
            <a:r>
              <a:rPr lang="en-US" sz="1400" b="1" dirty="0" smtClean="0"/>
              <a:t>(),   </a:t>
            </a:r>
            <a:r>
              <a:rPr lang="en-US" sz="1400" b="1" dirty="0" err="1" smtClean="0"/>
              <a:t>node_has_dept_access</a:t>
            </a:r>
            <a:r>
              <a:rPr lang="en-US" sz="1400" b="1" dirty="0" smtClean="0"/>
              <a:t>()</a:t>
            </a:r>
            <a:endParaRPr lang="en-US" sz="1400" b="1" dirty="0"/>
          </a:p>
        </p:txBody>
      </p:sp>
      <p:sp>
        <p:nvSpPr>
          <p:cNvPr id="15" name="Rectangle 14"/>
          <p:cNvSpPr/>
          <p:nvPr/>
        </p:nvSpPr>
        <p:spPr>
          <a:xfrm>
            <a:off x="381000" y="2667000"/>
            <a:ext cx="78486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4213" lvl="1" indent="-227013">
              <a:spcBef>
                <a:spcPts val="60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sz="1600" b="1" dirty="0" smtClean="0"/>
              <a:t>Drupal is open source</a:t>
            </a:r>
          </a:p>
          <a:p>
            <a:pPr marL="684213" lvl="1" indent="-227013">
              <a:spcBef>
                <a:spcPts val="60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sz="1600" b="1" dirty="0" smtClean="0"/>
              <a:t>Do what you want if you have the enough knowledge </a:t>
            </a:r>
          </a:p>
          <a:p>
            <a:pPr marL="684213" lvl="1" indent="-227013">
              <a:spcBef>
                <a:spcPts val="600"/>
              </a:spcBef>
              <a:spcAft>
                <a:spcPts val="0"/>
              </a:spcAft>
              <a:buSzPct val="110000"/>
              <a:buFont typeface="Wingdings" pitchFamily="2" charset="2"/>
              <a:buChar char="Ø"/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sz="1600" b="1" dirty="0" smtClean="0"/>
              <a:t>I feel it is one of the best ways to understand </a:t>
            </a:r>
            <a:r>
              <a:rPr lang="en-US" sz="1600" b="1" dirty="0" err="1" smtClean="0"/>
              <a:t>Drupal</a:t>
            </a:r>
            <a:endParaRPr lang="en-US" sz="1600" b="1" dirty="0" smtClean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458200" cy="868362"/>
          </a:xfrm>
        </p:spPr>
        <p:txBody>
          <a:bodyPr/>
          <a:lstStyle/>
          <a:p>
            <a:r>
              <a:rPr lang="en-US" dirty="0" smtClean="0"/>
              <a:t>7. Customize or hack Drupal? *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81000" y="1371600"/>
            <a:ext cx="8610600" cy="261610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Why Did We Hack Core ?</a:t>
            </a:r>
          </a:p>
          <a:p>
            <a:pPr marL="684213" lvl="1" indent="-227013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b="1" dirty="0" smtClean="0"/>
              <a:t>Can NOT find a good solution for the SUB-SITE design infrastructure </a:t>
            </a:r>
          </a:p>
          <a:p>
            <a:pPr marL="684213" lvl="1" indent="-227013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b="1" dirty="0" smtClean="0"/>
              <a:t>Sub-site permission for Navigation MENU </a:t>
            </a:r>
          </a:p>
          <a:p>
            <a:pPr marL="684213" lvl="1" indent="-227013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b="1" dirty="0" smtClean="0"/>
              <a:t>Different sub-site users have different access to their own </a:t>
            </a:r>
            <a:r>
              <a:rPr lang="en-US" b="1" dirty="0" err="1" smtClean="0"/>
              <a:t>nav</a:t>
            </a:r>
            <a:r>
              <a:rPr lang="en-US" b="1" dirty="0" smtClean="0"/>
              <a:t> menu</a:t>
            </a:r>
          </a:p>
          <a:p>
            <a:pPr marL="684213" lvl="1" indent="-227013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b="1" dirty="0" smtClean="0"/>
              <a:t>Web File Manager module needs sub-site level access</a:t>
            </a:r>
          </a:p>
          <a:p>
            <a:pPr marL="684213" lvl="1" indent="-227013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514350" algn="l"/>
                <a:tab pos="568325" algn="l"/>
                <a:tab pos="795338" algn="l"/>
                <a:tab pos="798513" algn="l"/>
              </a:tabLst>
            </a:pPr>
            <a:r>
              <a:rPr lang="en-US" b="1" dirty="0" smtClean="0"/>
              <a:t>Web Form module needs sub-site level access</a:t>
            </a:r>
          </a:p>
        </p:txBody>
      </p:sp>
      <p:sp>
        <p:nvSpPr>
          <p:cNvPr id="4" name="8-Point Star 3"/>
          <p:cNvSpPr/>
          <p:nvPr/>
        </p:nvSpPr>
        <p:spPr>
          <a:xfrm>
            <a:off x="609600" y="1981200"/>
            <a:ext cx="457200" cy="30480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8-Point Star 4"/>
          <p:cNvSpPr/>
          <p:nvPr/>
        </p:nvSpPr>
        <p:spPr>
          <a:xfrm>
            <a:off x="609600" y="2400300"/>
            <a:ext cx="457200" cy="30480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6" name="8-Point Star 5"/>
          <p:cNvSpPr/>
          <p:nvPr/>
        </p:nvSpPr>
        <p:spPr>
          <a:xfrm>
            <a:off x="609600" y="2819400"/>
            <a:ext cx="457200" cy="30480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7" name="8-Point Star 6"/>
          <p:cNvSpPr/>
          <p:nvPr/>
        </p:nvSpPr>
        <p:spPr>
          <a:xfrm>
            <a:off x="609600" y="3238500"/>
            <a:ext cx="457200" cy="30480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8" name="8-Point Star 7"/>
          <p:cNvSpPr/>
          <p:nvPr/>
        </p:nvSpPr>
        <p:spPr>
          <a:xfrm>
            <a:off x="609600" y="3657600"/>
            <a:ext cx="457200" cy="30480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" y="4038600"/>
            <a:ext cx="8458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lvl="1">
              <a:spcBef>
                <a:spcPts val="60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  Alternative Solutions ?</a:t>
            </a:r>
          </a:p>
          <a:p>
            <a:pPr marL="460375" lvl="2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Organic Groups module</a:t>
            </a:r>
          </a:p>
          <a:p>
            <a:pPr marL="917575" lvl="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Too complicated for our case </a:t>
            </a:r>
          </a:p>
          <a:p>
            <a:pPr marL="917575" lvl="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The outsource company suggested CCK</a:t>
            </a:r>
          </a:p>
          <a:p>
            <a:pPr marL="917575" lvl="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/>
              <a:t> </a:t>
            </a:r>
            <a:r>
              <a:rPr lang="en-US" b="1" dirty="0" smtClean="0"/>
              <a:t>Old CMS migration problem</a:t>
            </a:r>
          </a:p>
          <a:p>
            <a:pPr marL="460375" lvl="2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Groups module</a:t>
            </a:r>
          </a:p>
          <a:p>
            <a:pPr marL="917575" lvl="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3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Simpler than OG module</a:t>
            </a: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8458200" cy="868362"/>
          </a:xfrm>
        </p:spPr>
        <p:txBody>
          <a:bodyPr/>
          <a:lstStyle/>
          <a:p>
            <a:r>
              <a:rPr lang="en-US" dirty="0"/>
              <a:t>8</a:t>
            </a:r>
            <a:r>
              <a:rPr lang="en-US" dirty="0" smtClean="0"/>
              <a:t>. Custom modules to fill gaps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14400" y="2286000"/>
            <a:ext cx="1828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alumni_profile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assign_depts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by_geneseo</a:t>
            </a:r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429000" y="2286000"/>
            <a:ext cx="218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fast_facts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geneseo_admin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geneseo_themes</a:t>
            </a: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5943600" y="2286000"/>
            <a:ext cx="246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gen_maps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connect_geneseo</a:t>
            </a: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7" name="Rectangle 6"/>
          <p:cNvSpPr/>
          <p:nvPr/>
        </p:nvSpPr>
        <p:spPr>
          <a:xfrm>
            <a:off x="914400" y="4038600"/>
            <a:ext cx="2438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mini_site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news_events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news_events_enco</a:t>
            </a:r>
            <a:endParaRPr lang="en-US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429000" y="4038600"/>
            <a:ext cx="2286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read_rss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site_map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err="1" smtClean="0"/>
              <a:t>site_pages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slideshow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0" y="3505200"/>
            <a:ext cx="2590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Webfm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Webform</a:t>
            </a:r>
          </a:p>
          <a:p>
            <a:endParaRPr lang="en-US" sz="2000" dirty="0" smtClean="0"/>
          </a:p>
          <a:p>
            <a:r>
              <a:rPr lang="en-US" sz="2000" dirty="0" smtClean="0"/>
              <a:t>world_war2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Wys</a:t>
            </a:r>
            <a:endParaRPr lang="en-US" sz="2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381000" y="1447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en-US" sz="2400" b="1" dirty="0" smtClean="0">
                <a:solidFill>
                  <a:schemeClr val="dk1"/>
                </a:solidFill>
                <a:latin typeface="+mn-lt"/>
              </a:rPr>
              <a:t>We built modules</a:t>
            </a:r>
            <a:endParaRPr lang="en-US" sz="2400" b="1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0" y="14478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2"/>
              </a:buBlip>
            </a:pPr>
            <a:r>
              <a:rPr lang="en-US" sz="2400" b="1" dirty="0" smtClean="0">
                <a:solidFill>
                  <a:schemeClr val="dk1"/>
                </a:solidFill>
                <a:latin typeface="+mn-lt"/>
              </a:rPr>
              <a:t>Totally 19 Modules</a:t>
            </a:r>
            <a:endParaRPr lang="en-US" sz="2400" b="1" dirty="0">
              <a:solidFill>
                <a:schemeClr val="dk1"/>
              </a:solidFill>
              <a:latin typeface="+mn-lt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696200" cy="868362"/>
          </a:xfrm>
        </p:spPr>
        <p:txBody>
          <a:bodyPr/>
          <a:lstStyle/>
          <a:p>
            <a:r>
              <a:rPr lang="en-US" dirty="0" smtClean="0"/>
              <a:t>8. Custom modules *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883658"/>
            <a:ext cx="5857054" cy="46695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7406" y="1905000"/>
            <a:ext cx="4371173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65048" y="1828800"/>
            <a:ext cx="4436726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0620" y="1905000"/>
            <a:ext cx="4640275" cy="4191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1000" y="12954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6"/>
              </a:buBlip>
            </a:pPr>
            <a:r>
              <a:rPr lang="en-US" sz="2400" b="1" dirty="0" smtClean="0">
                <a:solidFill>
                  <a:schemeClr val="dk1"/>
                </a:solidFill>
                <a:latin typeface="+mn-lt"/>
              </a:rPr>
              <a:t>Alumni Profile module</a:t>
            </a:r>
            <a:endParaRPr lang="en-US" sz="2400" b="1" dirty="0">
              <a:solidFill>
                <a:schemeClr val="dk1"/>
              </a:solidFill>
              <a:latin typeface="+mn-lt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696200" cy="868362"/>
          </a:xfrm>
        </p:spPr>
        <p:txBody>
          <a:bodyPr/>
          <a:lstStyle/>
          <a:p>
            <a:r>
              <a:rPr lang="en-US" dirty="0" smtClean="0"/>
              <a:t>8. Custom modules **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458" y="1981200"/>
            <a:ext cx="5662342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10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400" b="1" dirty="0" smtClean="0">
                <a:solidFill>
                  <a:schemeClr val="dk1"/>
                </a:solidFill>
                <a:latin typeface="+mn-lt"/>
              </a:rPr>
              <a:t>What’s Your Story module</a:t>
            </a:r>
            <a:endParaRPr lang="en-US" sz="2400" b="1" dirty="0">
              <a:solidFill>
                <a:schemeClr val="dk1"/>
              </a:solidFill>
              <a:latin typeface="+mn-lt"/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2057400"/>
            <a:ext cx="5507064" cy="3962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1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7696200" cy="868362"/>
          </a:xfrm>
        </p:spPr>
        <p:txBody>
          <a:bodyPr/>
          <a:lstStyle/>
          <a:p>
            <a:r>
              <a:rPr lang="en-US" dirty="0" smtClean="0"/>
              <a:t>8. Custom modules ***</a:t>
            </a:r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773" y="1905000"/>
            <a:ext cx="5709627" cy="46720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81000" y="13716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Blip>
                <a:blip r:embed="rId3"/>
              </a:buBlip>
            </a:pPr>
            <a:r>
              <a:rPr lang="en-US" sz="2400" b="1" dirty="0" smtClean="0">
                <a:solidFill>
                  <a:schemeClr val="dk1"/>
                </a:solidFill>
                <a:latin typeface="+mn-lt"/>
              </a:rPr>
              <a:t>Geneseo Campus Maps (Google MAP API)</a:t>
            </a:r>
            <a:endParaRPr lang="en-US" sz="2400" b="1" dirty="0">
              <a:solidFill>
                <a:schemeClr val="dk1"/>
              </a:solidFill>
              <a:latin typeface="+mn-lt"/>
            </a:endParaRPr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2133600"/>
            <a:ext cx="4580540" cy="43005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6629400" cy="868362"/>
          </a:xfrm>
        </p:spPr>
        <p:txBody>
          <a:bodyPr/>
          <a:lstStyle/>
          <a:p>
            <a:r>
              <a:rPr lang="en-US" dirty="0" smtClean="0"/>
              <a:t>9. Successes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2286000"/>
            <a:ext cx="777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Redesigned Web Site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Drupal Theme Design and Implementation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All templates, CSS and JavaScript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2766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Integrated  all Campus Websites: </a:t>
            </a:r>
          </a:p>
          <a:p>
            <a:pPr marL="746125" lvl="1" indent="-288925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9913" algn="l"/>
                <a:tab pos="630238" algn="l"/>
                <a:tab pos="795338" algn="l"/>
              </a:tabLst>
            </a:pPr>
            <a:r>
              <a:rPr lang="en-US" sz="1400" b="1" dirty="0" smtClean="0"/>
              <a:t>All Websites Of Departments, Offices, Organizations, Projects, Faculty Members, Etc.</a:t>
            </a:r>
          </a:p>
          <a:p>
            <a:pPr marL="746125" lvl="1" indent="-288925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9913" algn="l"/>
                <a:tab pos="630238" algn="l"/>
                <a:tab pos="795338" algn="l"/>
              </a:tabLst>
            </a:pPr>
            <a:r>
              <a:rPr lang="en-US" sz="1400" b="1" dirty="0" smtClean="0"/>
              <a:t>Consistent Color Styles, Page Layouts, CSS for All Websites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4252317"/>
            <a:ext cx="77724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Accomplished Our Goals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Made website appear integrated and consistent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Made one </a:t>
            </a:r>
            <a:r>
              <a:rPr lang="en-US" sz="1400" b="1" dirty="0" err="1" smtClean="0"/>
              <a:t>drupal</a:t>
            </a:r>
            <a:r>
              <a:rPr lang="en-US" sz="1400" b="1" dirty="0" smtClean="0"/>
              <a:t> installation, one database instance, one data source center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Made CMS easy to use for all campus users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Made CMS easy to maintain for CIT group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5802868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Our </a:t>
            </a:r>
            <a:r>
              <a:rPr lang="en-US" b="1" dirty="0" err="1" smtClean="0"/>
              <a:t>Drupal</a:t>
            </a:r>
            <a:r>
              <a:rPr lang="en-US" b="1" dirty="0" smtClean="0"/>
              <a:t> system is Stable and Flexible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618386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en-US" b="1" dirty="0" smtClean="0"/>
              <a:t> Positive Feedbacks from Users/Editors and Visitors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9600" y="1371600"/>
            <a:ext cx="769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Migrated data from </a:t>
            </a:r>
            <a:r>
              <a:rPr lang="en-US" b="1" dirty="0" err="1" smtClean="0"/>
              <a:t>Geneseo</a:t>
            </a:r>
            <a:r>
              <a:rPr lang="en-US" b="1" dirty="0" smtClean="0"/>
              <a:t> Old CMS to Drupal 6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Implemented applications to migrate data from Oracle to Mysql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Learned and understood </a:t>
            </a:r>
            <a:r>
              <a:rPr lang="en-US" sz="1400" b="1" dirty="0" err="1" smtClean="0"/>
              <a:t>Drupal</a:t>
            </a:r>
            <a:r>
              <a:rPr lang="en-US" sz="1400" b="1" dirty="0" smtClean="0"/>
              <a:t> Database Structure</a:t>
            </a:r>
            <a:endParaRPr lang="en-US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274638"/>
            <a:ext cx="6629400" cy="868362"/>
          </a:xfrm>
        </p:spPr>
        <p:txBody>
          <a:bodyPr/>
          <a:lstStyle/>
          <a:p>
            <a:r>
              <a:rPr lang="en-US" dirty="0" smtClean="0"/>
              <a:t>10. Challenges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371600"/>
            <a:ext cx="7772400" cy="12464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30188" indent="-230188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84163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Drupal 6 Security Updates</a:t>
            </a:r>
          </a:p>
          <a:p>
            <a:pPr marL="684213" lvl="1" indent="-22701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 We hacked the core and modified some modules, web file manager, web form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 Very carefully test new code and customized code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 Take lots of extra time and extra work for updating</a:t>
            </a:r>
            <a:endParaRPr lang="en-US" sz="16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5800" y="4938861"/>
            <a:ext cx="77724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Mobile Website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We didn’t consider the mobile website issue when we built our system in 2008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We built a separate mobile site for the most popular contents in 2010</a:t>
            </a:r>
          </a:p>
          <a:p>
            <a:pPr marL="746125" indent="-28416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sz="1400" b="1" dirty="0" smtClean="0"/>
              <a:t>Responsive design is our new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3652312"/>
            <a:ext cx="77724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Many Content Types And Navigation Menus</a:t>
            </a:r>
          </a:p>
          <a:p>
            <a:pPr marL="746125" lvl="1" indent="-288925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9913" algn="l"/>
                <a:tab pos="630238" algn="l"/>
                <a:tab pos="795338" algn="l"/>
              </a:tabLst>
            </a:pPr>
            <a:r>
              <a:rPr lang="en-US" sz="1400" b="1" dirty="0" smtClean="0"/>
              <a:t>Each sub-site has its own content type and navigation menu</a:t>
            </a:r>
          </a:p>
          <a:p>
            <a:pPr marL="746125" lvl="1" indent="-288925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9913" algn="l"/>
                <a:tab pos="630238" algn="l"/>
                <a:tab pos="795338" algn="l"/>
              </a:tabLst>
            </a:pPr>
            <a:r>
              <a:rPr lang="en-US" sz="1400" b="1" dirty="0" smtClean="0"/>
              <a:t>There are more than 200 content types and menus in our system</a:t>
            </a:r>
          </a:p>
          <a:p>
            <a:pPr marL="746125" lvl="1" indent="-288925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9913" algn="l"/>
                <a:tab pos="630238" algn="l"/>
                <a:tab pos="795338" algn="l"/>
              </a:tabLst>
            </a:pPr>
            <a:r>
              <a:rPr lang="en-US" sz="1400" b="1" dirty="0" smtClean="0"/>
              <a:t>We build </a:t>
            </a:r>
            <a:r>
              <a:rPr lang="en-US" sz="1400" b="1" dirty="0"/>
              <a:t>G</a:t>
            </a:r>
            <a:r>
              <a:rPr lang="en-US" sz="1400" b="1" dirty="0" smtClean="0"/>
              <a:t>eneseo admin module to make it easy to manage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658150"/>
            <a:ext cx="777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b="1" dirty="0" smtClean="0"/>
              <a:t> Drupal 6 To Drupal 7 OR Drupal 6 To Drupal 8 Upgrade?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 We built many modules, it is a pain to upgrade to </a:t>
            </a:r>
            <a:r>
              <a:rPr lang="en-US" sz="1400" b="1" dirty="0"/>
              <a:t>D</a:t>
            </a:r>
            <a:r>
              <a:rPr lang="en-US" sz="1400" b="1" dirty="0" smtClean="0"/>
              <a:t>rupal 7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400" b="1" dirty="0" smtClean="0"/>
              <a:t>   We are waiting for </a:t>
            </a:r>
            <a:r>
              <a:rPr lang="en-US" sz="1400" b="1" dirty="0" err="1" smtClean="0"/>
              <a:t>Drupal</a:t>
            </a:r>
            <a:r>
              <a:rPr lang="en-US" sz="1400" b="1" dirty="0" smtClean="0"/>
              <a:t> 8</a:t>
            </a: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1600200" y="274638"/>
            <a:ext cx="5334000" cy="868362"/>
          </a:xfrm>
        </p:spPr>
        <p:txBody>
          <a:bodyPr/>
          <a:lstStyle/>
          <a:p>
            <a:r>
              <a:rPr lang="en-US" dirty="0" smtClean="0"/>
              <a:t>Demo and Questions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371600"/>
            <a:ext cx="7772400" cy="1785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30188" indent="-230188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84163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400" b="1" dirty="0" smtClean="0"/>
              <a:t>Demo</a:t>
            </a:r>
          </a:p>
          <a:p>
            <a:pPr marL="684213" lvl="1" indent="-227013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522288" algn="l"/>
                <a:tab pos="568325" algn="l"/>
                <a:tab pos="569913" algn="l"/>
                <a:tab pos="795338" algn="l"/>
              </a:tabLst>
            </a:pPr>
            <a:r>
              <a:rPr lang="en-US" b="1" dirty="0" smtClean="0"/>
              <a:t> </a:t>
            </a:r>
            <a:r>
              <a:rPr lang="en-US" sz="1600" b="1" dirty="0" smtClean="0">
                <a:hlinkClick r:id="rId3"/>
              </a:rPr>
              <a:t>www.geneseo.edu</a:t>
            </a:r>
            <a:r>
              <a:rPr lang="en-US" sz="1600" b="1" dirty="0" smtClean="0"/>
              <a:t>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  Create/Edit node, My site management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  Alumni Profile: </a:t>
            </a:r>
            <a:r>
              <a:rPr lang="en-US" sz="1600" b="1" dirty="0" smtClean="0">
                <a:hlinkClick r:id="rId4"/>
              </a:rPr>
              <a:t>www.geneseo.edu/alumni_profile/english</a:t>
            </a:r>
            <a:endParaRPr lang="en-US" sz="1600" b="1" dirty="0" smtClean="0"/>
          </a:p>
          <a:p>
            <a:pPr lvl="1">
              <a:spcBef>
                <a:spcPts val="0"/>
              </a:spcBef>
              <a:spcAft>
                <a:spcPts val="600"/>
              </a:spcAft>
              <a:buSzPct val="110000"/>
              <a:buBlip>
                <a:blip r:embed="rId2"/>
              </a:buBlip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/>
              <a:t> </a:t>
            </a:r>
            <a:r>
              <a:rPr lang="en-US" sz="1600" b="1" dirty="0" smtClean="0"/>
              <a:t>Campus Map: </a:t>
            </a:r>
            <a:r>
              <a:rPr lang="en-US" sz="1600" b="1" dirty="0" smtClean="0">
                <a:hlinkClick r:id="rId5"/>
              </a:rPr>
              <a:t>www.geneseo.edu/m/maps/search/m</a:t>
            </a:r>
            <a:r>
              <a:rPr lang="en-US" sz="1600" b="1" dirty="0" smtClean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3163558" y="3667780"/>
            <a:ext cx="3041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 Questions?</a:t>
            </a:r>
          </a:p>
        </p:txBody>
      </p:sp>
      <p:sp>
        <p:nvSpPr>
          <p:cNvPr id="5" name="Rectangle 4"/>
          <p:cNvSpPr/>
          <p:nvPr/>
        </p:nvSpPr>
        <p:spPr>
          <a:xfrm>
            <a:off x="3519770" y="4343400"/>
            <a:ext cx="21087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9538" y="5181600"/>
            <a:ext cx="5300618" cy="984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Gang Wang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Department of </a:t>
            </a:r>
            <a:r>
              <a:rPr lang="en-US" sz="1600" b="1" dirty="0" smtClean="0"/>
              <a:t>Computing &amp; Information Technology</a:t>
            </a:r>
            <a:endParaRPr lang="en-US" sz="1600" b="1" dirty="0" smtClean="0"/>
          </a:p>
          <a:p>
            <a:pPr algn="ctr">
              <a:spcBef>
                <a:spcPts val="0"/>
              </a:spcBef>
              <a:spcAft>
                <a:spcPts val="600"/>
              </a:spcAft>
              <a:buSzPct val="110000"/>
              <a:tabLst>
                <a:tab pos="225425" algn="l"/>
                <a:tab pos="344488" algn="l"/>
                <a:tab pos="463550" algn="l"/>
                <a:tab pos="522288" algn="l"/>
                <a:tab pos="569913" algn="l"/>
                <a:tab pos="795338" algn="l"/>
              </a:tabLst>
            </a:pPr>
            <a:r>
              <a:rPr lang="en-US" sz="1600" b="1" dirty="0" smtClean="0"/>
              <a:t>SUNY </a:t>
            </a:r>
            <a:r>
              <a:rPr lang="en-US" sz="1600" b="1" dirty="0" smtClean="0"/>
              <a:t>Geneseo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Sample presentation slides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CACACA"/>
      </a:lt2>
      <a:accent1>
        <a:srgbClr val="0099CC"/>
      </a:accent1>
      <a:accent2>
        <a:srgbClr val="BFA907"/>
      </a:accent2>
      <a:accent3>
        <a:srgbClr val="FFFFFF"/>
      </a:accent3>
      <a:accent4>
        <a:srgbClr val="174578"/>
      </a:accent4>
      <a:accent5>
        <a:srgbClr val="AACAE2"/>
      </a:accent5>
      <a:accent6>
        <a:srgbClr val="AD9906"/>
      </a:accent6>
      <a:hlink>
        <a:srgbClr val="6E81E0"/>
      </a:hlink>
      <a:folHlink>
        <a:srgbClr val="009999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BFA907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AD990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4E40A4"/>
        </a:dk1>
        <a:lt1>
          <a:srgbClr val="FFFFFF"/>
        </a:lt1>
        <a:dk2>
          <a:srgbClr val="000000"/>
        </a:dk2>
        <a:lt2>
          <a:srgbClr val="CACACA"/>
        </a:lt2>
        <a:accent1>
          <a:srgbClr val="8B65E9"/>
        </a:accent1>
        <a:accent2>
          <a:srgbClr val="008080"/>
        </a:accent2>
        <a:accent3>
          <a:srgbClr val="FFFFFF"/>
        </a:accent3>
        <a:accent4>
          <a:srgbClr val="41358B"/>
        </a:accent4>
        <a:accent5>
          <a:srgbClr val="C4B8F2"/>
        </a:accent5>
        <a:accent6>
          <a:srgbClr val="007373"/>
        </a:accent6>
        <a:hlink>
          <a:srgbClr val="0066CC"/>
        </a:hlink>
        <a:folHlink>
          <a:srgbClr val="8AB1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666699"/>
        </a:dk1>
        <a:lt1>
          <a:srgbClr val="FFFFFF"/>
        </a:lt1>
        <a:dk2>
          <a:srgbClr val="000000"/>
        </a:dk2>
        <a:lt2>
          <a:srgbClr val="CACACA"/>
        </a:lt2>
        <a:accent1>
          <a:srgbClr val="72B88E"/>
        </a:accent1>
        <a:accent2>
          <a:srgbClr val="C78DD7"/>
        </a:accent2>
        <a:accent3>
          <a:srgbClr val="FFFFFF"/>
        </a:accent3>
        <a:accent4>
          <a:srgbClr val="565682"/>
        </a:accent4>
        <a:accent5>
          <a:srgbClr val="BCD8C6"/>
        </a:accent5>
        <a:accent6>
          <a:srgbClr val="B47FC3"/>
        </a:accent6>
        <a:hlink>
          <a:srgbClr val="3197BB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2578</TotalTime>
  <Words>1536</Words>
  <Application>Microsoft Office PowerPoint</Application>
  <PresentationFormat>On-screen Show (4:3)</PresentationFormat>
  <Paragraphs>403</Paragraphs>
  <Slides>31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Sample presentation slides</vt:lpstr>
      <vt:lpstr>Image</vt:lpstr>
      <vt:lpstr>Challenges and Successes Implementing a College Website</vt:lpstr>
      <vt:lpstr>Topics</vt:lpstr>
      <vt:lpstr>Topics</vt:lpstr>
      <vt:lpstr>1. Website design decisions</vt:lpstr>
      <vt:lpstr>2. Infrastructure</vt:lpstr>
      <vt:lpstr>3. Why choose Drupal?</vt:lpstr>
      <vt:lpstr>Drupal Project Progress</vt:lpstr>
      <vt:lpstr>4. Integrated &amp; consistent</vt:lpstr>
      <vt:lpstr>4. Integrated &amp; consistent *</vt:lpstr>
      <vt:lpstr>4. Integrated &amp; consistent **</vt:lpstr>
      <vt:lpstr>4. Integrated &amp; consistent *** </vt:lpstr>
      <vt:lpstr>4. Integrated &amp; consistent **** </vt:lpstr>
      <vt:lpstr>4. Integrated &amp; consistent ***** </vt:lpstr>
      <vt:lpstr> UI for Content Editor</vt:lpstr>
      <vt:lpstr>5. Theme &amp; Template Design</vt:lpstr>
      <vt:lpstr>5. Theme &amp; Template Design</vt:lpstr>
      <vt:lpstr>5. Theme &amp; Template *</vt:lpstr>
      <vt:lpstr>5. Theme &amp; Template **</vt:lpstr>
      <vt:lpstr>5. Theme &amp; Template ***</vt:lpstr>
      <vt:lpstr>5. Theme &amp; Template ****</vt:lpstr>
      <vt:lpstr>6. Third party modules utilized?</vt:lpstr>
      <vt:lpstr>6. Third party modules *</vt:lpstr>
      <vt:lpstr>7. Customize or hack Drupal?</vt:lpstr>
      <vt:lpstr>7. Customize or hack Drupal? *</vt:lpstr>
      <vt:lpstr>8. Custom modules to fill gaps</vt:lpstr>
      <vt:lpstr>8. Custom modules *</vt:lpstr>
      <vt:lpstr>8. Custom modules **</vt:lpstr>
      <vt:lpstr>8. Custom modules ***</vt:lpstr>
      <vt:lpstr>9. Successes</vt:lpstr>
      <vt:lpstr>10. Challenges</vt:lpstr>
      <vt:lpstr>Demo and Questions</vt:lpstr>
    </vt:vector>
  </TitlesOfParts>
  <Company>SUNY Geneseo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Gang Wang</dc:creator>
  <cp:lastModifiedBy>gangwang</cp:lastModifiedBy>
  <cp:revision>80</cp:revision>
  <dcterms:created xsi:type="dcterms:W3CDTF">2013-11-29T14:02:25Z</dcterms:created>
  <dcterms:modified xsi:type="dcterms:W3CDTF">2013-12-02T17:32:12Z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TC011367961033</vt:lpwstr>
  </property>
</Properties>
</file>