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0e120520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0e120520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171422c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171422c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0e120520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0e120520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e120520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0e120520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0e1205208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0e1205208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0e120520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0e120520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0e120520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0e120520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0f6d9f08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0f6d9f08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f6d9f08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0f6d9f08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1d6b1764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1d6b1764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3c42745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3c42745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3c427452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43c427452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3c427452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3c427452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3c427452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43c427452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1d6b1764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1d6b1764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3d116372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3d116372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3d116372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3d116372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1d6b1764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1d6b1764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26906d5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26906d5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26906d51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26906d51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26906d51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26906d51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28584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2" type="body"/>
          </p:nvPr>
        </p:nvSpPr>
        <p:spPr>
          <a:xfrm>
            <a:off x="473292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idx="1" type="subTitle"/>
          </p:nvPr>
        </p:nvSpPr>
        <p:spPr>
          <a:xfrm>
            <a:off x="288000" y="461880"/>
            <a:ext cx="6555000" cy="20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28584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3" type="body"/>
          </p:nvPr>
        </p:nvSpPr>
        <p:spPr>
          <a:xfrm>
            <a:off x="473292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1" type="body"/>
          </p:nvPr>
        </p:nvSpPr>
        <p:spPr>
          <a:xfrm>
            <a:off x="285840" y="1085760"/>
            <a:ext cx="42351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3" type="body"/>
          </p:nvPr>
        </p:nvSpPr>
        <p:spPr>
          <a:xfrm>
            <a:off x="473292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3" type="body"/>
          </p:nvPr>
        </p:nvSpPr>
        <p:spPr>
          <a:xfrm>
            <a:off x="285840" y="265248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285840" y="108576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285840" y="2652480"/>
            <a:ext cx="86790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28584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4732920" y="108576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473292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285840" y="2652480"/>
            <a:ext cx="4235100" cy="14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/>
          <p:nvPr/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45700" lIns="91425" spcFirstLastPara="1" rIns="91425" wrap="square" tIns="45700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91425" spcFirstLastPara="1" rIns="91425" wrap="square" tIns="45700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3982" cy="16669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B31B1B"/>
          </a:solidFill>
          <a:ln>
            <a:noFill/>
          </a:ln>
        </p:spPr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288000" y="461880"/>
            <a:ext cx="6555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/>
        </p:nvSpPr>
        <p:spPr>
          <a:xfrm>
            <a:off x="3619440" y="-52200"/>
            <a:ext cx="1905000" cy="2616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Cornell University</a:t>
            </a:r>
            <a:endParaRPr b="0" i="0" sz="18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docker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docker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docker.com/compose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docker.com/" TargetMode="External"/><Relationship Id="rId4" Type="http://schemas.openxmlformats.org/officeDocument/2006/relationships/hyperlink" Target="https://docs.docker.com/" TargetMode="External"/><Relationship Id="rId5" Type="http://schemas.openxmlformats.org/officeDocument/2006/relationships/hyperlink" Target="https://docs.docker.com/compose/" TargetMode="External"/><Relationship Id="rId6" Type="http://schemas.openxmlformats.org/officeDocument/2006/relationships/hyperlink" Target="https://github.com/judaw/docker-stuff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Docker, Drupal and Persistence</a:t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Bill Juda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am I?</a:t>
            </a:r>
            <a:endParaRPr/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Bill Juda (wfj24@cornell.edu)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Drupal Developer for CIT Custom Development.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Started working with Drupal in 2013.</a:t>
            </a:r>
            <a:br>
              <a:rPr lang="en"/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7" name="Google Shape;77;p17"/>
          <p:cNvSpPr txBox="1"/>
          <p:nvPr>
            <p:ph idx="1" type="subTitle"/>
          </p:nvPr>
        </p:nvSpPr>
        <p:spPr>
          <a:xfrm>
            <a:off x="285840" y="107220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Disclaimer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Drupal?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docker?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docker-compose?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My setup - </a:t>
            </a:r>
            <a:r>
              <a:rPr lang="en"/>
              <a:t>let's</a:t>
            </a:r>
            <a:r>
              <a:rPr lang="en"/>
              <a:t> look at code!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Demo - how does it work?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Documentation links.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Disclaimer</a:t>
            </a:r>
            <a:endParaRPr/>
          </a:p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Local development environments setup are usually based on personal preferences and knowledge.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 am not saying that this is the right setup for you.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is just another option for you to look at.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Drupal?</a:t>
            </a:r>
            <a:endParaRPr/>
          </a:p>
        </p:txBody>
      </p:sp>
      <p:sp>
        <p:nvSpPr>
          <p:cNvPr id="89" name="Google Shape;89;p19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You know what is it…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Or if you don’t it is a Content Management System.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Basically a sweet platform that makes sure developers don’t have to enter content!!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Docker?</a:t>
            </a:r>
            <a:endParaRPr/>
          </a:p>
        </p:txBody>
      </p:sp>
      <p:sp>
        <p:nvSpPr>
          <p:cNvPr id="95" name="Google Shape;95;p20"/>
          <p:cNvSpPr txBox="1"/>
          <p:nvPr>
            <p:ph idx="1" type="subTitle"/>
          </p:nvPr>
        </p:nvSpPr>
        <p:spPr>
          <a:xfrm>
            <a:off x="285850" y="1085748"/>
            <a:ext cx="8679000" cy="36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Docker is a containerization system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What is a Container? 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 Docker container image is a lightweight, standalone, executable package of software that includes everything needed to run an application: code, runtime, system tools, system libraries and settings. - Docker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Docker website for more information</a:t>
            </a:r>
            <a:r>
              <a:rPr lang="en">
                <a:solidFill>
                  <a:schemeClr val="dk1"/>
                </a:solidFill>
              </a:rPr>
              <a:t>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https://www.docker.com/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For me it is a portable development </a:t>
            </a:r>
            <a:r>
              <a:rPr lang="en"/>
              <a:t>environment</a:t>
            </a:r>
            <a:r>
              <a:rPr lang="en"/>
              <a:t> that can be setup on Linux, Mac, or Windows with its configuration is stored entirely in code.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Docker continued.</a:t>
            </a:r>
            <a:endParaRPr/>
          </a:p>
        </p:txBody>
      </p:sp>
      <p:pic>
        <p:nvPicPr>
          <p:cNvPr id="101" name="Google Shape;1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289" y="1015855"/>
            <a:ext cx="4379422" cy="3822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Docker</a:t>
            </a:r>
            <a:endParaRPr/>
          </a:p>
        </p:txBody>
      </p:sp>
      <p:sp>
        <p:nvSpPr>
          <p:cNvPr id="107" name="Google Shape;107;p22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Get docker: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https://www.docker.com/</a:t>
            </a:r>
            <a:r>
              <a:rPr lang="en"/>
              <a:t> 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Register for an account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Download and install docker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docker-compose</a:t>
            </a:r>
            <a:endParaRPr/>
          </a:p>
        </p:txBody>
      </p:sp>
      <p:sp>
        <p:nvSpPr>
          <p:cNvPr id="113" name="Google Shape;113;p23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“Compose is a tool for defining and running multi-container Docker applications” - Docker Docs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For me it allows me to manage our local environment setup in code.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Documentation: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https://docs.docker.com/compose/</a:t>
            </a:r>
            <a:r>
              <a:rPr lang="en"/>
              <a:t> 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</a:t>
            </a:r>
            <a:r>
              <a:rPr lang="en"/>
              <a:t>ocker-compose comes with your download of docker</a:t>
            </a:r>
            <a:r>
              <a:rPr lang="en"/>
              <a:t>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setup</a:t>
            </a:r>
            <a:endParaRPr/>
          </a:p>
        </p:txBody>
      </p:sp>
      <p:sp>
        <p:nvSpPr>
          <p:cNvPr id="119" name="Google Shape;119;p24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Custom docker image for a Ubuntu PHP/Apache2 </a:t>
            </a:r>
            <a:r>
              <a:rPr lang="en"/>
              <a:t>web server</a:t>
            </a:r>
            <a:r>
              <a:rPr lang="en"/>
              <a:t>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Seperate project folder for each website I support.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Each project folder contains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git repository to store the Drupal codebase.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Mysql directory to store the database files for </a:t>
            </a:r>
            <a:r>
              <a:rPr lang="en"/>
              <a:t>persistence</a:t>
            </a:r>
            <a:r>
              <a:rPr lang="en"/>
              <a:t>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Restore </a:t>
            </a:r>
            <a:r>
              <a:rPr lang="en"/>
              <a:t>directory</a:t>
            </a:r>
            <a:r>
              <a:rPr lang="en"/>
              <a:t> to put back files in to restore environment.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Config directory to store some mysql specific config and apache config.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</a:t>
            </a:r>
            <a:r>
              <a:rPr lang="en"/>
              <a:t>ocker-compose.yaml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custom Docker web server image.</a:t>
            </a:r>
            <a:endParaRPr/>
          </a:p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base image I build from is ubuntu:latest.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 install PHP, Apache2, mysql-client, and lots of supporting items.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setup is based on my experience hosting various Drupal 7 and Drupal 8 instances.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Let's</a:t>
            </a:r>
            <a:r>
              <a:rPr lang="en"/>
              <a:t> take a look...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Dockerfile for building my Docker image</a:t>
            </a:r>
            <a:endParaRPr/>
          </a:p>
        </p:txBody>
      </p:sp>
      <p:sp>
        <p:nvSpPr>
          <p:cNvPr id="131" name="Google Shape;131;p26"/>
          <p:cNvSpPr txBox="1"/>
          <p:nvPr>
            <p:ph idx="1" type="subTitle"/>
          </p:nvPr>
        </p:nvSpPr>
        <p:spPr>
          <a:xfrm>
            <a:off x="285850" y="1085748"/>
            <a:ext cx="8679000" cy="35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FROM</a:t>
            </a:r>
            <a:r>
              <a:rPr b="1" lang="en" sz="1200"/>
              <a:t> ubuntu</a:t>
            </a:r>
            <a:r>
              <a:rPr b="1" lang="en" sz="1200"/>
              <a:t>:latest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RUN apt update --fix-missing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FIX TIMEZONE ISSUE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RUN apt install tzdata -y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UTILS THAT ARE NEEDED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RUN apt install vim git zip wget curl -y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STYLE TOOLS LESS AND COMPASS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apt install npm -y &amp;&amp; npm install -g less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RUN apt install ruby-compass -y &amp;&amp; gem install sass-globbing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APACHE2 NEEDED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RUN apt-get install apache2 -y &amp;&amp; a2enmod rewrite ssl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MYSQL CLIENT TO CONNECT BACK TO NETWORKED MYSQL CONTAINER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apt-get install mysql-client -y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Dockerfile continued</a:t>
            </a:r>
            <a:endParaRPr/>
          </a:p>
        </p:txBody>
      </p:sp>
      <p:sp>
        <p:nvSpPr>
          <p:cNvPr id="137" name="Google Shape;137;p27"/>
          <p:cNvSpPr txBox="1"/>
          <p:nvPr>
            <p:ph idx="1" type="subTitle"/>
          </p:nvPr>
        </p:nvSpPr>
        <p:spPr>
          <a:xfrm>
            <a:off x="285850" y="1085748"/>
            <a:ext cx="8679000" cy="371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GET ALTERNATIVE PHP VERSIONS IF YOU DON'T WANT STANDARD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software-properties-common apt-utils language-pack-en-base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LC_ALL=en_US.UTF-8 add-apt-repository ppa:ondrej/php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update -y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PHP NEEDED - DEFAULT UBUNTU IS PHP7.2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apt-get install -y php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apt-get install -y php-common php-curl php-gd php-xml	php-mysql php-mbstring php-zip  php-ldap php-imagick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PHP 5.6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php5.6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php5.6-common	php5.6-curl php5.6-gd php5.6-xml php5.6-mysql php5.6-mbstring php5.6-zip  php5.6-ldap php5.6-imagick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PHP 7.1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php7.1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php7.1-common	php7.1-curl php7.1-gd php7.1-xml php7.1-mysql php7.1-mbstring php7.1-zip  php7.1-ldap php7.1-imagick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Dockerfile continued</a:t>
            </a:r>
            <a:endParaRPr/>
          </a:p>
        </p:txBody>
      </p:sp>
      <p:sp>
        <p:nvSpPr>
          <p:cNvPr id="143" name="Google Shape;143;p28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PHP APACHE2 HOOKUP STUFF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SELECT CORRECT VERSION BASED ON PHP VERSION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apt-get install -y libapache2-mod-php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libapache2-mod-php5.6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install -y libapache2-mod-php7.1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IF USING ALTERNATIVE PHP VERSION UPDATE BUT ALSO RESTART APACHE2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SELECT CORRECT VERSION BASED ON PHP VERSION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service apache2 restart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update-alternatives --set php /usr/bin/php5.6 &amp;&amp; service apache2 restart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update-alternatives --set php /usr/bin/php7.1 &amp;&amp; service apache2 restart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Dockerfile continued</a:t>
            </a:r>
            <a:endParaRPr/>
          </a:p>
        </p:txBody>
      </p:sp>
      <p:sp>
        <p:nvSpPr>
          <p:cNvPr id="149" name="Google Shape;149;p29"/>
          <p:cNvSpPr txBox="1"/>
          <p:nvPr>
            <p:ph idx="1" type="subTitle"/>
          </p:nvPr>
        </p:nvSpPr>
        <p:spPr>
          <a:xfrm>
            <a:off x="285850" y="1085749"/>
            <a:ext cx="8679000" cy="340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COMPOSER INSTALL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php -r "copy('https://getcomposer.org/installer', 'composer-setup.php');" &amp;&amp; php composer-setup.php &amp;&amp; mv composer.phar /usr/local/bin/composer &amp;&amp; php -r "unlink('composer-setup.php');"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DRUPAL CONSOLE INSTALL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curl https://drupalconsole.com/installer -L -o drupal.phar &amp;&amp; chmod +x drupal.phar &amp;&amp; mv drupal.phar /usr/local/bin/drupal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DRUSH INSTALL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RUN composer global require drush/drush:8.x-dev --prefer-source &amp;&amp; ln -s /root/.composer/vendor/drush/drush/drush /usr/local/bin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composer global require drush/drush:9.x-dev --prefer-source &amp;&amp; ln -s /root/.composer/vendor/drush/drush/drush /usr/local/bin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UPDATE AND CLEANUP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66666"/>
                </a:solidFill>
              </a:rPr>
              <a:t># RUN apt-get dist-upgrade -y &amp;&amp; apt-get autoremove -y</a:t>
            </a:r>
            <a:endParaRPr sz="12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CMD ["/usr/sbin/apache2ctl", "-D", "FOREGROUND"]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docker-compose.yaml</a:t>
            </a:r>
            <a:endParaRPr/>
          </a:p>
        </p:txBody>
      </p:sp>
      <p:sp>
        <p:nvSpPr>
          <p:cNvPr id="155" name="Google Shape;155;p30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contains: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</a:t>
            </a:r>
            <a:r>
              <a:rPr lang="en"/>
              <a:t>configuration</a:t>
            </a:r>
            <a:r>
              <a:rPr lang="en"/>
              <a:t> of my mysql database container and my webserver container.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mapping of directories based on my program folder to allow for </a:t>
            </a:r>
            <a:r>
              <a:rPr lang="en"/>
              <a:t>persistence of my Drupal environments.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networking of these two containers.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Let’s take a look...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Code - docker-compose.yaml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1"/>
          <p:cNvSpPr txBox="1"/>
          <p:nvPr>
            <p:ph idx="1" type="subTitle"/>
          </p:nvPr>
        </p:nvSpPr>
        <p:spPr>
          <a:xfrm>
            <a:off x="285850" y="1085748"/>
            <a:ext cx="8679000" cy="372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version: '3.5'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services: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db: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container_name: db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image: mysql:5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ports: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"3307:3306"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environment: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MYSQL_ROOT_PASSWORD: DRUPALCAMP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MYSQL_DATABASE: drupal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volumes: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./mysql:/var/lib/mysql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./conf/my-custom.cnf:/etc/mysql/conf.d/my-custom.cnf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tty: true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restart: always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networks: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overlay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Continued</a:t>
            </a:r>
            <a:r>
              <a:rPr lang="en">
                <a:solidFill>
                  <a:schemeClr val="dk1"/>
                </a:solidFill>
              </a:rPr>
              <a:t> - docker-compose.yaml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2"/>
          <p:cNvSpPr txBox="1"/>
          <p:nvPr>
            <p:ph idx="1" type="subTitle"/>
          </p:nvPr>
        </p:nvSpPr>
        <p:spPr>
          <a:xfrm>
            <a:off x="285850" y="1085748"/>
            <a:ext cx="8679000" cy="372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web: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container_name: webserver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image: web_web:latest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volumes: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./app:/var/www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./conf/apache-drupal.conf:/etc/apache2/sites-enabled/000-default.conf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./restore:/restore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./conf/my-custom.cnf:/etc/mysql/conf.d/my-custom.cnf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ports: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- 80:80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- 443:443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tty: true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depends_on: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db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restart: always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networks: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  - overlay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networks: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overlay: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    name: network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docker-compose and docker command</a:t>
            </a:r>
            <a:endParaRPr/>
          </a:p>
        </p:txBody>
      </p:sp>
      <p:sp>
        <p:nvSpPr>
          <p:cNvPr id="173" name="Google Shape;173;p33"/>
          <p:cNvSpPr txBox="1"/>
          <p:nvPr>
            <p:ph idx="1" type="subTitle"/>
          </p:nvPr>
        </p:nvSpPr>
        <p:spPr>
          <a:xfrm>
            <a:off x="285850" y="1085748"/>
            <a:ext cx="8679000" cy="36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</a:t>
            </a:r>
            <a:r>
              <a:rPr lang="en" sz="1400"/>
              <a:t>ocker-compose build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Build a docker image from a docker compose file.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</a:t>
            </a:r>
            <a:r>
              <a:rPr lang="en" sz="1400"/>
              <a:t>ocker-compose up -d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Create a docker env from docker files and detach so you are not stuck in your terminal.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docker ps -a 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Show me all docker containers.</a:t>
            </a:r>
            <a:br>
              <a:rPr lang="en" sz="1400">
                <a:solidFill>
                  <a:schemeClr val="dk1"/>
                </a:solidFill>
              </a:rPr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</a:t>
            </a:r>
            <a:r>
              <a:rPr lang="en" sz="1400"/>
              <a:t>ocker exec -it [container_name or container_id] bash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Get into a docker container in a bash prompt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</a:t>
            </a:r>
            <a:r>
              <a:rPr lang="en" sz="1400"/>
              <a:t>ocker stop $(docker ps -qa)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Stop all docker container</a:t>
            </a:r>
            <a:br>
              <a:rPr lang="en" sz="1400"/>
            </a:b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docker rm $(docker ps -qa)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400">
                <a:solidFill>
                  <a:schemeClr val="dk1"/>
                </a:solidFill>
              </a:rPr>
              <a:t>Delete all docker container</a:t>
            </a:r>
            <a:endParaRPr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type="title"/>
          </p:nvPr>
        </p:nvSpPr>
        <p:spPr>
          <a:xfrm>
            <a:off x="0" y="2244000"/>
            <a:ext cx="9144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DEMO!!!</a:t>
            </a:r>
            <a:endParaRPr sz="3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type="title"/>
          </p:nvPr>
        </p:nvSpPr>
        <p:spPr>
          <a:xfrm>
            <a:off x="288000" y="360360"/>
            <a:ext cx="6555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Helpful Links</a:t>
            </a:r>
            <a:endParaRPr/>
          </a:p>
        </p:txBody>
      </p:sp>
      <p:sp>
        <p:nvSpPr>
          <p:cNvPr id="184" name="Google Shape;184;p35"/>
          <p:cNvSpPr txBox="1"/>
          <p:nvPr>
            <p:ph idx="1" type="subTitle"/>
          </p:nvPr>
        </p:nvSpPr>
        <p:spPr>
          <a:xfrm>
            <a:off x="285840" y="1085760"/>
            <a:ext cx="8679000" cy="29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Docker: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https://www.docker.com/</a:t>
            </a:r>
            <a:r>
              <a:rPr lang="en">
                <a:solidFill>
                  <a:schemeClr val="dk1"/>
                </a:solidFill>
              </a:rPr>
              <a:t> </a:t>
            </a:r>
            <a:br>
              <a:rPr lang="en">
                <a:solidFill>
                  <a:schemeClr val="dk1"/>
                </a:solidFill>
              </a:rPr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Docker Docs: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https://docs.docker.com/</a:t>
            </a:r>
            <a:r>
              <a:rPr lang="en"/>
              <a:t> 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Docker Compose: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https://docs.docker.com/compose/</a:t>
            </a:r>
            <a:br>
              <a:rPr lang="en"/>
            </a:b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My setup for you: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https://github.com/judaw/docker-stuff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type="title"/>
          </p:nvPr>
        </p:nvSpPr>
        <p:spPr>
          <a:xfrm>
            <a:off x="0" y="2244000"/>
            <a:ext cx="9144000" cy="65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Questions?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wfj24@cornell.edu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